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27"/>
  </p:notesMasterIdLst>
  <p:sldIdLst>
    <p:sldId id="352" r:id="rId3"/>
    <p:sldId id="351" r:id="rId4"/>
    <p:sldId id="454" r:id="rId5"/>
    <p:sldId id="452" r:id="rId6"/>
    <p:sldId id="453" r:id="rId7"/>
    <p:sldId id="356" r:id="rId8"/>
    <p:sldId id="426" r:id="rId9"/>
    <p:sldId id="271" r:id="rId10"/>
    <p:sldId id="367" r:id="rId11"/>
    <p:sldId id="291" r:id="rId12"/>
    <p:sldId id="364" r:id="rId13"/>
    <p:sldId id="441" r:id="rId14"/>
    <p:sldId id="446" r:id="rId15"/>
    <p:sldId id="363" r:id="rId16"/>
    <p:sldId id="360" r:id="rId17"/>
    <p:sldId id="455" r:id="rId18"/>
    <p:sldId id="451" r:id="rId19"/>
    <p:sldId id="444" r:id="rId20"/>
    <p:sldId id="365" r:id="rId21"/>
    <p:sldId id="270" r:id="rId22"/>
    <p:sldId id="445" r:id="rId23"/>
    <p:sldId id="289" r:id="rId24"/>
    <p:sldId id="359" r:id="rId25"/>
    <p:sldId id="42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EF"/>
    <a:srgbClr val="FFFBEE"/>
    <a:srgbClr val="FFFDF8"/>
    <a:srgbClr val="F9F4EC"/>
    <a:srgbClr val="FFFAF0"/>
    <a:srgbClr val="FCF7EF"/>
    <a:srgbClr val="F6EDE3"/>
    <a:srgbClr val="F7EEE0"/>
    <a:srgbClr val="FDF9EF"/>
    <a:srgbClr val="F5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64"/>
    <p:restoredTop sz="74150"/>
  </p:normalViewPr>
  <p:slideViewPr>
    <p:cSldViewPr snapToGrid="0">
      <p:cViewPr varScale="1">
        <p:scale>
          <a:sx n="89" d="100"/>
          <a:sy n="89" d="100"/>
        </p:scale>
        <p:origin x="2464" y="160"/>
      </p:cViewPr>
      <p:guideLst/>
    </p:cSldViewPr>
  </p:slideViewPr>
  <p:notesTextViewPr>
    <p:cViewPr>
      <p:scale>
        <a:sx n="185" d="100"/>
        <a:sy n="1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7517A-7F20-C341-9512-D0A3270C7843}" type="datetimeFigureOut">
              <a:rPr lang="en-US" smtClean="0"/>
              <a:t>8/13/25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7762B-02FA-CC4C-BFAF-0DB005EB12E4}" type="slidenum">
              <a:rPr lang="en-US" smtClean="0"/>
              <a:t>‹#›</a:t>
            </a:fld>
            <a:endParaRPr lang="en-US"/>
          </a:p>
        </p:txBody>
      </p:sp>
    </p:spTree>
    <p:extLst>
      <p:ext uri="{BB962C8B-B14F-4D97-AF65-F5344CB8AC3E}">
        <p14:creationId xmlns:p14="http://schemas.microsoft.com/office/powerpoint/2010/main" val="1332796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dirty="0">
                <a:solidFill>
                  <a:schemeClr val="bg1">
                    <a:lumMod val="75000"/>
                  </a:schemeClr>
                </a:solidFill>
                <a:latin typeface="Futura Medium" panose="020B0602020204020303" pitchFamily="34" charset="-79"/>
                <a:cs typeface="Futura Medium" panose="020B0602020204020303" pitchFamily="34" charset="-79"/>
              </a:rPr>
              <a:t>Good morning. I am Rashid Mushkani.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dirty="0">
              <a:solidFill>
                <a:schemeClr val="bg1">
                  <a:lumMod val="75000"/>
                </a:schemeClr>
              </a:solidFill>
              <a:latin typeface="Futura Medium" panose="020B0602020204020303" pitchFamily="34" charset="-79"/>
              <a:cs typeface="Futura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dirty="0">
                <a:solidFill>
                  <a:schemeClr val="bg1">
                    <a:lumMod val="75000"/>
                  </a:schemeClr>
                </a:solidFill>
                <a:latin typeface="Futura Medium" panose="020B0602020204020303" pitchFamily="34" charset="-79"/>
                <a:cs typeface="Futura Medium" panose="020B0602020204020303" pitchFamily="34" charset="-79"/>
              </a:rPr>
              <a:t>I will present </a:t>
            </a:r>
            <a:r>
              <a:rPr lang="en-CA" sz="1200" b="0" dirty="0" err="1">
                <a:solidFill>
                  <a:schemeClr val="bg1">
                    <a:lumMod val="75000"/>
                  </a:schemeClr>
                </a:solidFill>
                <a:latin typeface="Futura Medium" panose="020B0602020204020303" pitchFamily="34" charset="-79"/>
                <a:cs typeface="Futura Medium" panose="020B0602020204020303" pitchFamily="34" charset="-79"/>
              </a:rPr>
              <a:t>WeDesign</a:t>
            </a:r>
            <a:r>
              <a:rPr lang="en-CA" sz="1200" b="0" dirty="0">
                <a:solidFill>
                  <a:schemeClr val="bg1">
                    <a:lumMod val="75000"/>
                  </a:schemeClr>
                </a:solidFill>
                <a:latin typeface="Futura Medium" panose="020B0602020204020303" pitchFamily="34" charset="-79"/>
                <a:cs typeface="Futura Medium" panose="020B0602020204020303" pitchFamily="34" charset="-79"/>
              </a:rPr>
              <a:t>, which is the product, and Psi, Public Space AI, which is the startup.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dirty="0">
              <a:solidFill>
                <a:schemeClr val="bg1">
                  <a:lumMod val="75000"/>
                </a:schemeClr>
              </a:solidFill>
              <a:latin typeface="Futura Medium" panose="020B0602020204020303" pitchFamily="34" charset="-79"/>
              <a:cs typeface="Futura Medium" panose="020B0602020204020303" pitchFamily="34"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dirty="0">
                <a:solidFill>
                  <a:schemeClr val="bg1">
                    <a:lumMod val="75000"/>
                  </a:schemeClr>
                </a:solidFill>
                <a:latin typeface="Futura Medium" panose="020B0602020204020303" pitchFamily="34" charset="-79"/>
                <a:cs typeface="Futura Medium" panose="020B0602020204020303" pitchFamily="34" charset="-79"/>
              </a:rPr>
              <a:t>At Psi, we help designing inclusive public spaces through participatory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dirty="0">
              <a:solidFill>
                <a:schemeClr val="bg1">
                  <a:lumMod val="75000"/>
                </a:schemeClr>
              </a:solidFill>
              <a:latin typeface="Futura Medium" panose="020B0602020204020303" pitchFamily="34" charset="-79"/>
              <a:cs typeface="Futura Medium" panose="020B0602020204020303" pitchFamily="34" charset="-79"/>
            </a:endParaRPr>
          </a:p>
        </p:txBody>
      </p:sp>
      <p:sp>
        <p:nvSpPr>
          <p:cNvPr id="4" name="Slide Number Placeholder 3"/>
          <p:cNvSpPr>
            <a:spLocks noGrp="1"/>
          </p:cNvSpPr>
          <p:nvPr>
            <p:ph type="sldNum" sz="quarter" idx="5"/>
          </p:nvPr>
        </p:nvSpPr>
        <p:spPr/>
        <p:txBody>
          <a:bodyPr/>
          <a:lstStyle/>
          <a:p>
            <a:fld id="{5317762B-02FA-CC4C-BFAF-0DB005EB12E4}" type="slidenum">
              <a:rPr lang="en-US" smtClean="0"/>
              <a:t>1</a:t>
            </a:fld>
            <a:endParaRPr lang="en-US"/>
          </a:p>
        </p:txBody>
      </p:sp>
    </p:spTree>
    <p:extLst>
      <p:ext uri="{BB962C8B-B14F-4D97-AF65-F5344CB8AC3E}">
        <p14:creationId xmlns:p14="http://schemas.microsoft.com/office/powerpoint/2010/main" val="834846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piloted this in the Victoria Precision Project, </a:t>
            </a:r>
          </a:p>
          <a:p>
            <a:endParaRPr lang="en-CA" dirty="0"/>
          </a:p>
          <a:p>
            <a:r>
              <a:rPr lang="en-CA" dirty="0"/>
              <a:t>an old industrial site in Ville-Marie, in collaboration with CDC-Centre Sud.</a:t>
            </a:r>
          </a:p>
          <a:p>
            <a:endParaRPr lang="en-CA" dirty="0"/>
          </a:p>
          <a:p>
            <a:r>
              <a:rPr lang="en-CA" dirty="0"/>
              <a:t>Participants reported better engagement, creativity, and satisfactory outcomes. </a:t>
            </a:r>
          </a:p>
          <a:p>
            <a:endParaRPr lang="en-CA" dirty="0"/>
          </a:p>
          <a:p>
            <a:r>
              <a:rPr lang="en-CA" dirty="0"/>
              <a:t>As a participant said: "This is the first time I felt really engaged"</a:t>
            </a:r>
          </a:p>
        </p:txBody>
      </p:sp>
      <p:sp>
        <p:nvSpPr>
          <p:cNvPr id="4" name="Slide Number Placeholder 3"/>
          <p:cNvSpPr>
            <a:spLocks noGrp="1"/>
          </p:cNvSpPr>
          <p:nvPr>
            <p:ph type="sldNum" sz="quarter" idx="5"/>
          </p:nvPr>
        </p:nvSpPr>
        <p:spPr/>
        <p:txBody>
          <a:bodyPr/>
          <a:lstStyle/>
          <a:p>
            <a:fld id="{5317762B-02FA-CC4C-BFAF-0DB005EB12E4}" type="slidenum">
              <a:rPr lang="en-US" smtClean="0"/>
              <a:t>10</a:t>
            </a:fld>
            <a:endParaRPr lang="en-US"/>
          </a:p>
        </p:txBody>
      </p:sp>
    </p:spTree>
    <p:extLst>
      <p:ext uri="{BB962C8B-B14F-4D97-AF65-F5344CB8AC3E}">
        <p14:creationId xmlns:p14="http://schemas.microsoft.com/office/powerpoint/2010/main" val="3243587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A21C-FB08-5284-23C8-78E3C679B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0B0BF-D7FD-4B28-409F-17C64F1D6B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929598-604D-2ECD-3952-F9755DE1947D}"/>
              </a:ext>
            </a:extLst>
          </p:cNvPr>
          <p:cNvSpPr>
            <a:spLocks noGrp="1"/>
          </p:cNvSpPr>
          <p:nvPr>
            <p:ph type="body" idx="1"/>
          </p:nvPr>
        </p:nvSpPr>
        <p:spPr/>
        <p:txBody>
          <a:bodyPr/>
          <a:lstStyle/>
          <a:p>
            <a:r>
              <a:rPr lang="en-CA" dirty="0"/>
              <a:t>Overall, we improve communication in collaborative design, increase social acceptance of projects through genuine participation, </a:t>
            </a:r>
          </a:p>
          <a:p>
            <a:endParaRPr lang="en-CA" dirty="0"/>
          </a:p>
          <a:p>
            <a:r>
              <a:rPr lang="en-CA" dirty="0"/>
              <a:t>and our model better understands local spaces and pluralistic preferences. We lower the barrier to visualization by democratizing it. </a:t>
            </a:r>
          </a:p>
          <a:p>
            <a:r>
              <a:rPr lang="en-CA" dirty="0"/>
              <a:t>-</a:t>
            </a:r>
          </a:p>
          <a:p>
            <a:r>
              <a:rPr lang="en-CA" dirty="0"/>
              <a:t>-</a:t>
            </a:r>
          </a:p>
          <a:p>
            <a:r>
              <a:rPr lang="en-CA" dirty="0"/>
              <a:t>Further research and products are part of Psi’s long-term mission: to create inclusive and pluralistic spaces, which I will focus on during and beyond my postdoc.</a:t>
            </a:r>
          </a:p>
          <a:p>
            <a:endParaRPr lang="en-CA" dirty="0"/>
          </a:p>
          <a:p>
            <a:r>
              <a:rPr lang="en-CA" dirty="0"/>
              <a:t>Together, these benefits shorten project timelines, cut revision cycles, and strengthen public support, which is why partners invest in </a:t>
            </a:r>
            <a:r>
              <a:rPr lang="en-CA" dirty="0" err="1"/>
              <a:t>WeDesign</a:t>
            </a:r>
            <a:r>
              <a:rPr lang="en-CA" dirty="0"/>
              <a:t>.</a:t>
            </a:r>
          </a:p>
          <a:p>
            <a:endParaRPr lang="fr" dirty="0"/>
          </a:p>
        </p:txBody>
      </p:sp>
      <p:sp>
        <p:nvSpPr>
          <p:cNvPr id="4" name="Slide Number Placeholder 3">
            <a:extLst>
              <a:ext uri="{FF2B5EF4-FFF2-40B4-BE49-F238E27FC236}">
                <a16:creationId xmlns:a16="http://schemas.microsoft.com/office/drawing/2014/main" id="{F07F0169-19E0-7D4E-6C1B-73FBDCC5E9A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17762B-02FA-CC4C-BFAF-0DB005EB12E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77161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TAM (Total Addressable Market)</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SAM (Serviceable Addressable Market)</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SOM (Serviceable Obtainable Market)</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Our users are municipalities, planning and architecture firms.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Since, they seek better engagement strategies and efficient ways to gather and analyze design feedback.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Community organizations and researchers can also use it for projects that involve designing or reimagining spaces, especially in response to challenges such as climate or inclusivity.</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Civic engagement and visualization software is a 9 billion market in North America today, projected to reach 20 billion in 8 years. Canada, with over 10,000 cities, represents about 600 million of this.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Canada’s architectural visualization software sector is worth 280 million. For </a:t>
            </a:r>
            <a:r>
              <a:rPr lang="en-CA" sz="1200" b="0" i="0" kern="1200" dirty="0" err="1">
                <a:solidFill>
                  <a:schemeClr val="tx1"/>
                </a:solidFill>
                <a:effectLst/>
                <a:latin typeface="+mn-lt"/>
                <a:ea typeface="+mn-ea"/>
                <a:cs typeface="+mn-cs"/>
              </a:rPr>
              <a:t>WeDesign</a:t>
            </a:r>
            <a:r>
              <a:rPr lang="en-CA" sz="1200" b="0" i="0" kern="1200" dirty="0">
                <a:solidFill>
                  <a:schemeClr val="tx1"/>
                </a:solidFill>
                <a:effectLst/>
                <a:latin typeface="+mn-lt"/>
                <a:ea typeface="+mn-ea"/>
                <a:cs typeface="+mn-cs"/>
              </a:rPr>
              <a:t>, there is a 12 million obtainable market in Canada alone.</a:t>
            </a:r>
          </a:p>
          <a:p>
            <a:endParaRPr lang="en-CA" sz="1200" b="0" i="0" kern="1200" dirty="0">
              <a:solidFill>
                <a:schemeClr val="tx1"/>
              </a:solidFill>
              <a:effectLst/>
              <a:latin typeface="+mn-lt"/>
              <a:ea typeface="+mn-ea"/>
              <a:cs typeface="+mn-cs"/>
            </a:endParaRPr>
          </a:p>
          <a:p>
            <a:r>
              <a:rPr lang="en-CA" dirty="0"/>
              <a:t>Bureau </a:t>
            </a:r>
            <a:r>
              <a:rPr lang="en-CA" dirty="0" err="1"/>
              <a:t>d’audiences</a:t>
            </a:r>
            <a:r>
              <a:rPr lang="en-CA" dirty="0"/>
              <a:t> </a:t>
            </a:r>
            <a:r>
              <a:rPr lang="en-CA" dirty="0" err="1"/>
              <a:t>publiques</a:t>
            </a:r>
            <a:r>
              <a:rPr lang="en-CA" dirty="0"/>
              <a:t> sur </a:t>
            </a:r>
            <a:r>
              <a:rPr lang="en-CA" dirty="0" err="1"/>
              <a:t>l’environnement</a:t>
            </a:r>
            <a:r>
              <a:rPr lang="en-CA" dirty="0"/>
              <a:t> (BAPE), 8.6 Million</a:t>
            </a:r>
          </a:p>
          <a:p>
            <a:r>
              <a:rPr lang="en-CA" dirty="0"/>
              <a:t>Office de consultation </a:t>
            </a:r>
            <a:r>
              <a:rPr lang="en-CA" dirty="0" err="1"/>
              <a:t>publique</a:t>
            </a:r>
            <a:r>
              <a:rPr lang="en-CA" dirty="0"/>
              <a:t> de Montréal (OCPM) 3.3 Million</a:t>
            </a:r>
            <a:endParaRPr lang="en-CA" i="1" dirty="0"/>
          </a:p>
        </p:txBody>
      </p:sp>
      <p:sp>
        <p:nvSpPr>
          <p:cNvPr id="4" name="Slide Number Placeholder 3"/>
          <p:cNvSpPr>
            <a:spLocks noGrp="1"/>
          </p:cNvSpPr>
          <p:nvPr>
            <p:ph type="sldNum" sz="quarter" idx="5"/>
          </p:nvPr>
        </p:nvSpPr>
        <p:spPr/>
        <p:txBody>
          <a:bodyPr/>
          <a:lstStyle/>
          <a:p>
            <a:fld id="{5317762B-02FA-CC4C-BFAF-0DB005EB12E4}" type="slidenum">
              <a:rPr lang="en-US" smtClean="0"/>
              <a:t>12</a:t>
            </a:fld>
            <a:endParaRPr lang="en-US"/>
          </a:p>
        </p:txBody>
      </p:sp>
    </p:spTree>
    <p:extLst>
      <p:ext uri="{BB962C8B-B14F-4D97-AF65-F5344CB8AC3E}">
        <p14:creationId xmlns:p14="http://schemas.microsoft.com/office/powerpoint/2010/main" val="3328818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Current competitors include </a:t>
            </a:r>
            <a:r>
              <a:rPr lang="en-CA" dirty="0" err="1"/>
              <a:t>UrbanistAI</a:t>
            </a:r>
            <a:r>
              <a:rPr lang="en-CA" dirty="0"/>
              <a:t>, which generates images using generic data; </a:t>
            </a:r>
          </a:p>
          <a:p>
            <a:endParaRPr lang="en-CA" dirty="0"/>
          </a:p>
          <a:p>
            <a:r>
              <a:rPr lang="en-CA" dirty="0" err="1"/>
              <a:t>PlaceSpeak</a:t>
            </a:r>
            <a:r>
              <a:rPr lang="en-CA" dirty="0"/>
              <a:t>, which handles consultations but lacks image generation; </a:t>
            </a:r>
          </a:p>
          <a:p>
            <a:endParaRPr lang="en-CA" dirty="0"/>
          </a:p>
          <a:p>
            <a:r>
              <a:rPr lang="en-CA" dirty="0"/>
              <a:t>and Unlimited Cities, which allows users to annotate photos but doesn’t use AI. </a:t>
            </a:r>
          </a:p>
          <a:p>
            <a:endParaRPr lang="en-CA" dirty="0"/>
          </a:p>
          <a:p>
            <a:r>
              <a:rPr lang="en-CA" dirty="0" err="1"/>
              <a:t>WeDesign</a:t>
            </a:r>
            <a:r>
              <a:rPr lang="en-CA" dirty="0"/>
              <a:t> is novel because it combines community engagement with generative AI to visualize pluralistic local values.</a:t>
            </a:r>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13</a:t>
            </a:fld>
            <a:endParaRPr lang="en-US"/>
          </a:p>
        </p:txBody>
      </p:sp>
    </p:spTree>
    <p:extLst>
      <p:ext uri="{BB962C8B-B14F-4D97-AF65-F5344CB8AC3E}">
        <p14:creationId xmlns:p14="http://schemas.microsoft.com/office/powerpoint/2010/main" val="2353802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operate on a software subscription model with three plans:</a:t>
            </a:r>
          </a:p>
          <a:p>
            <a:endParaRPr lang="en-CA" dirty="0"/>
          </a:p>
          <a:p>
            <a:r>
              <a:rPr lang="en-CA" dirty="0"/>
              <a:t>Collaborative: a yearly plan with a minimum of two projects, 100 per seat.</a:t>
            </a:r>
          </a:p>
          <a:p>
            <a:endParaRPr lang="en-CA" dirty="0"/>
          </a:p>
          <a:p>
            <a:r>
              <a:rPr lang="en-CA" dirty="0"/>
              <a:t>Timely: project-based, starting from 150 per seat.</a:t>
            </a:r>
          </a:p>
          <a:p>
            <a:endParaRPr lang="en-CA" dirty="0"/>
          </a:p>
          <a:p>
            <a:r>
              <a:rPr lang="en-CA" dirty="0"/>
              <a:t>Basic: for architecture students and small community projects.</a:t>
            </a:r>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14</a:t>
            </a:fld>
            <a:endParaRPr lang="en-US"/>
          </a:p>
        </p:txBody>
      </p:sp>
    </p:spTree>
    <p:extLst>
      <p:ext uri="{BB962C8B-B14F-4D97-AF65-F5344CB8AC3E}">
        <p14:creationId xmlns:p14="http://schemas.microsoft.com/office/powerpoint/2010/main" val="2856911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Psi, we are building an ecosystem of products aligned with our mission of creating inclusive cities. </a:t>
            </a:r>
          </a:p>
          <a:p>
            <a:endParaRPr lang="en-CA" dirty="0"/>
          </a:p>
          <a:p>
            <a:r>
              <a:rPr lang="en-CA" dirty="0" err="1"/>
              <a:t>WeDecide</a:t>
            </a:r>
            <a:r>
              <a:rPr lang="en-CA" dirty="0"/>
              <a:t> and </a:t>
            </a:r>
            <a:r>
              <a:rPr lang="en-CA" dirty="0" err="1"/>
              <a:t>WeEval</a:t>
            </a:r>
            <a:r>
              <a:rPr lang="en-CA" dirty="0"/>
              <a:t> are next. </a:t>
            </a:r>
            <a:r>
              <a:rPr lang="en-CA" dirty="0" err="1"/>
              <a:t>WeDecide</a:t>
            </a:r>
            <a:r>
              <a:rPr lang="en-CA" dirty="0"/>
              <a:t> analyzes mass citizen feedback through transparent aggregation. </a:t>
            </a:r>
          </a:p>
          <a:p>
            <a:endParaRPr lang="en-CA" dirty="0"/>
          </a:p>
          <a:p>
            <a:r>
              <a:rPr lang="en-CA" dirty="0" err="1"/>
              <a:t>WeEval</a:t>
            </a:r>
            <a:r>
              <a:rPr lang="en-CA" dirty="0"/>
              <a:t> measures the quality of urban spaces.</a:t>
            </a:r>
          </a:p>
        </p:txBody>
      </p:sp>
      <p:sp>
        <p:nvSpPr>
          <p:cNvPr id="4" name="Slide Number Placeholder 3"/>
          <p:cNvSpPr>
            <a:spLocks noGrp="1"/>
          </p:cNvSpPr>
          <p:nvPr>
            <p:ph type="sldNum" sz="quarter" idx="5"/>
          </p:nvPr>
        </p:nvSpPr>
        <p:spPr/>
        <p:txBody>
          <a:bodyPr/>
          <a:lstStyle/>
          <a:p>
            <a:fld id="{5317762B-02FA-CC4C-BFAF-0DB005EB12E4}" type="slidenum">
              <a:rPr lang="en-US" smtClean="0"/>
              <a:t>15</a:t>
            </a:fld>
            <a:endParaRPr lang="en-US"/>
          </a:p>
        </p:txBody>
      </p:sp>
    </p:spTree>
    <p:extLst>
      <p:ext uri="{BB962C8B-B14F-4D97-AF65-F5344CB8AC3E}">
        <p14:creationId xmlns:p14="http://schemas.microsoft.com/office/powerpoint/2010/main" val="366540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CE7DA-BAB4-19B8-0D41-A2DF0988F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CD9DF-11B1-237E-DDAD-696DB47CB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6FC67-E366-D817-57F2-E7CCD0B4DB5B}"/>
              </a:ext>
            </a:extLst>
          </p:cNvPr>
          <p:cNvSpPr>
            <a:spLocks noGrp="1"/>
          </p:cNvSpPr>
          <p:nvPr>
            <p:ph type="body" idx="1"/>
          </p:nvPr>
        </p:nvSpPr>
        <p:spPr/>
        <p:txBody>
          <a:bodyPr/>
          <a:lstStyle/>
          <a:p>
            <a:r>
              <a:rPr lang="en-CA" dirty="0"/>
              <a:t>We have secured interest from seven organizations and aim to double that in the coming months. </a:t>
            </a:r>
          </a:p>
          <a:p>
            <a:endParaRPr lang="en-CA" dirty="0"/>
          </a:p>
          <a:p>
            <a:r>
              <a:rPr lang="en-CA" dirty="0"/>
              <a:t>Over the next two years, we plan to consolidate </a:t>
            </a:r>
            <a:r>
              <a:rPr lang="en-CA" dirty="0" err="1"/>
              <a:t>WeDesign</a:t>
            </a:r>
            <a:r>
              <a:rPr lang="en-CA" dirty="0"/>
              <a:t> through the Coalition of Inclusive Municipalities, which has 121 Municipal members here in Canada. </a:t>
            </a:r>
          </a:p>
          <a:p>
            <a:endParaRPr lang="en-CA" dirty="0"/>
          </a:p>
          <a:p>
            <a:r>
              <a:rPr lang="en-CA" dirty="0"/>
              <a:t>The Canadian Commission for UNESCO has been a key collaborator. In five years, we aim to reach all 500 inclusive city coalition members worldwide.</a:t>
            </a:r>
          </a:p>
          <a:p>
            <a:endParaRPr lang="fr" dirty="0"/>
          </a:p>
        </p:txBody>
      </p:sp>
      <p:sp>
        <p:nvSpPr>
          <p:cNvPr id="4" name="Slide Number Placeholder 3">
            <a:extLst>
              <a:ext uri="{FF2B5EF4-FFF2-40B4-BE49-F238E27FC236}">
                <a16:creationId xmlns:a16="http://schemas.microsoft.com/office/drawing/2014/main" id="{27BBBD2F-FA4D-1E18-58EF-5E5E3F9C0B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17762B-02FA-CC4C-BFAF-0DB005EB12E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12273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eighteen-month IVADO funding is key. It enables me to focus full-time on the startup. </a:t>
            </a:r>
          </a:p>
          <a:p>
            <a:endParaRPr lang="en-CA" dirty="0"/>
          </a:p>
          <a:p>
            <a:r>
              <a:rPr lang="en-CA" dirty="0"/>
              <a:t>Revenue begin in month 11 with pilot cities and partner firms.</a:t>
            </a:r>
          </a:p>
          <a:p>
            <a:endParaRPr lang="en-CA" dirty="0"/>
          </a:p>
          <a:p>
            <a:r>
              <a:rPr lang="en-CA" dirty="0"/>
              <a:t>Of the $30,000 grant, 15 thousand will fund a Mitacs intern, 5 thousand will go to community labeling, 4 thousand to cloud computing, and 6 thousand to development and outreach.</a:t>
            </a:r>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17</a:t>
            </a:fld>
            <a:endParaRPr lang="en-US"/>
          </a:p>
        </p:txBody>
      </p:sp>
    </p:spTree>
    <p:extLst>
      <p:ext uri="{BB962C8B-B14F-4D97-AF65-F5344CB8AC3E}">
        <p14:creationId xmlns:p14="http://schemas.microsoft.com/office/powerpoint/2010/main" val="3354665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305D1-7F52-98D7-A54A-7CE037617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3FF66-1479-4238-278C-DAE11C318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E6C00-F8DE-2209-2D77-18152EBEEADB}"/>
              </a:ext>
            </a:extLst>
          </p:cNvPr>
          <p:cNvSpPr>
            <a:spLocks noGrp="1"/>
          </p:cNvSpPr>
          <p:nvPr>
            <p:ph type="body" idx="1"/>
          </p:nvPr>
        </p:nvSpPr>
        <p:spPr/>
        <p:txBody>
          <a:bodyPr/>
          <a:lstStyle/>
          <a:p>
            <a:r>
              <a:rPr lang="en-CA" b="0" dirty="0" err="1"/>
              <a:t>WeDesign</a:t>
            </a:r>
            <a:r>
              <a:rPr lang="en-CA" b="0" dirty="0"/>
              <a:t> aligns with the 3R objectives:</a:t>
            </a:r>
          </a:p>
          <a:p>
            <a:endParaRPr lang="en-CA" b="0" dirty="0"/>
          </a:p>
          <a:p>
            <a:r>
              <a:rPr lang="en-CA" b="0" dirty="0"/>
              <a:t>Robust: stress-tested and refined through community post fine-tunning</a:t>
            </a:r>
          </a:p>
          <a:p>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Reasoning (in its weakest sense): every image links to its prompt and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r>
              <a:rPr lang="en-CA" b="0" dirty="0"/>
              <a:t>Responsible: data generation starts with marginalized voices through participatory approach.</a:t>
            </a:r>
          </a:p>
          <a:p>
            <a:endParaRPr lang="en-CA" b="0" dirty="0"/>
          </a:p>
          <a:p>
            <a:r>
              <a:rPr lang="en-CA" b="0" dirty="0"/>
              <a:t>We also address four </a:t>
            </a:r>
            <a:r>
              <a:rPr lang="en-CA" b="0" dirty="0" err="1"/>
              <a:t>regroupments</a:t>
            </a:r>
            <a:r>
              <a:rPr lang="en-CA" b="0" dirty="0"/>
              <a:t> under the 3R Objective: EDI, Governance, Alignment, and Environment.</a:t>
            </a:r>
            <a:endParaRPr lang="fr" b="0" dirty="0"/>
          </a:p>
        </p:txBody>
      </p:sp>
      <p:sp>
        <p:nvSpPr>
          <p:cNvPr id="4" name="Slide Number Placeholder 3">
            <a:extLst>
              <a:ext uri="{FF2B5EF4-FFF2-40B4-BE49-F238E27FC236}">
                <a16:creationId xmlns:a16="http://schemas.microsoft.com/office/drawing/2014/main" id="{6094C9F6-54C7-089A-DE51-5A12E82AB502}"/>
              </a:ext>
            </a:extLst>
          </p:cNvPr>
          <p:cNvSpPr>
            <a:spLocks noGrp="1"/>
          </p:cNvSpPr>
          <p:nvPr>
            <p:ph type="sldNum" sz="quarter" idx="5"/>
          </p:nvPr>
        </p:nvSpPr>
        <p:spPr/>
        <p:txBody>
          <a:bodyPr/>
          <a:lstStyle/>
          <a:p>
            <a:fld id="{5317762B-02FA-CC4C-BFAF-0DB005EB12E4}" type="slidenum">
              <a:rPr lang="en-US" smtClean="0"/>
              <a:t>18</a:t>
            </a:fld>
            <a:endParaRPr lang="en-US"/>
          </a:p>
        </p:txBody>
      </p:sp>
    </p:spTree>
    <p:extLst>
      <p:ext uri="{BB962C8B-B14F-4D97-AF65-F5344CB8AC3E}">
        <p14:creationId xmlns:p14="http://schemas.microsoft.com/office/powerpoint/2010/main" val="3149700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ethical concerns:</a:t>
            </a:r>
          </a:p>
          <a:p>
            <a:endParaRPr lang="en-CA" dirty="0"/>
          </a:p>
          <a:p>
            <a:r>
              <a:rPr lang="en-CA" dirty="0"/>
              <a:t>Facilitation bias (the tool is not a replacement for facilitators),</a:t>
            </a:r>
          </a:p>
          <a:p>
            <a:endParaRPr lang="en-CA" dirty="0"/>
          </a:p>
          <a:p>
            <a:r>
              <a:rPr lang="en-CA" dirty="0"/>
              <a:t>Expectation bias (realistic images may raise unrealistic expectations),</a:t>
            </a:r>
          </a:p>
          <a:p>
            <a:endParaRPr lang="en-CA" dirty="0"/>
          </a:p>
          <a:p>
            <a:r>
              <a:rPr lang="en-CA" dirty="0"/>
              <a:t>Location bias (limitations in understanding place names and context),</a:t>
            </a:r>
          </a:p>
          <a:p>
            <a:endParaRPr lang="en-CA" dirty="0"/>
          </a:p>
          <a:p>
            <a:r>
              <a:rPr lang="en-CA" dirty="0"/>
              <a:t>Data bias (foundational training data on what we call "hot garbage").</a:t>
            </a:r>
          </a:p>
          <a:p>
            <a:pPr marL="171450" indent="-171450">
              <a:buFont typeface="Arial" panose="020B0604020202020204" pitchFamily="34" charset="0"/>
              <a:buChar char="•"/>
            </a:pPr>
            <a:endParaRPr lang="en-CA" dirty="0"/>
          </a:p>
          <a:p>
            <a:pPr marL="0" indent="0">
              <a:buFont typeface="Arial" panose="020B0604020202020204" pitchFamily="34" charset="0"/>
              <a:buNone/>
            </a:pPr>
            <a:r>
              <a:rPr lang="en-CA" dirty="0"/>
              <a:t>We address these through disclaimers, participatory auditing, open logs, and quarterly audits with partners.</a:t>
            </a:r>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19</a:t>
            </a:fld>
            <a:endParaRPr lang="en-US"/>
          </a:p>
        </p:txBody>
      </p:sp>
    </p:spTree>
    <p:extLst>
      <p:ext uri="{BB962C8B-B14F-4D97-AF65-F5344CB8AC3E}">
        <p14:creationId xmlns:p14="http://schemas.microsoft.com/office/powerpoint/2010/main" val="334532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5AB5C-8F73-653A-DA08-7196887F5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753BC-3053-3672-E977-7E05FFE20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DCE6B-29A7-0C95-2FB3-96BE171F19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dk1"/>
                </a:solidFill>
                <a:latin typeface="Work Sans Medium"/>
                <a:ea typeface="Work Sans Medium"/>
                <a:cs typeface="Work Sans Medium"/>
                <a:sym typeface="Work Sans Medium"/>
              </a:rPr>
              <a:t>Do you remember March 15, 2020? Lockdown began. We were not able to go outside. For most of us, that lockdown ended, but for six million Canadians with some form of disability, city life is still a lockdown.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dk1"/>
              </a:solidFill>
              <a:latin typeface="Work Sans Medium"/>
              <a:ea typeface="Work Sans Medium"/>
              <a:cs typeface="Work Sans Medium"/>
              <a:sym typeface="Work Sans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dk1"/>
                </a:solidFill>
                <a:latin typeface="Work Sans Medium"/>
                <a:ea typeface="Work Sans Medium"/>
                <a:cs typeface="Work Sans Medium"/>
                <a:sym typeface="Work Sans Medium"/>
              </a:rPr>
              <a:t>They include people like Linda Gauthier, a wheelchair user. In an interview, she said, “We are not welcome.”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dk1"/>
              </a:solidFill>
              <a:latin typeface="Work Sans Medium"/>
              <a:ea typeface="Work Sans Medium"/>
              <a:cs typeface="Work Sans Medium"/>
              <a:sym typeface="Work Sans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dk1"/>
                </a:solidFill>
                <a:latin typeface="Work Sans Medium"/>
                <a:ea typeface="Work Sans Medium"/>
                <a:cs typeface="Work Sans Medium"/>
                <a:sym typeface="Work Sans Medium"/>
              </a:rPr>
              <a:t>Motivated by this, three years ago I began my doctoral research by measuring the quality of public spaces. Here is an example of the result, which shows an accessibility map of the city of Montréal. For a wheelchair user, Blue means accessible. Orange means not accessible and they are everywhere.</a:t>
            </a:r>
          </a:p>
        </p:txBody>
      </p:sp>
      <p:sp>
        <p:nvSpPr>
          <p:cNvPr id="4" name="Slide Number Placeholder 3">
            <a:extLst>
              <a:ext uri="{FF2B5EF4-FFF2-40B4-BE49-F238E27FC236}">
                <a16:creationId xmlns:a16="http://schemas.microsoft.com/office/drawing/2014/main" id="{2FAF0148-412B-1302-A84C-C837ACF1BFAD}"/>
              </a:ext>
            </a:extLst>
          </p:cNvPr>
          <p:cNvSpPr>
            <a:spLocks noGrp="1"/>
          </p:cNvSpPr>
          <p:nvPr>
            <p:ph type="sldNum" sz="quarter" idx="5"/>
          </p:nvPr>
        </p:nvSpPr>
        <p:spPr/>
        <p:txBody>
          <a:bodyPr/>
          <a:lstStyle/>
          <a:p>
            <a:fld id="{5317762B-02FA-CC4C-BFAF-0DB005EB12E4}" type="slidenum">
              <a:rPr lang="en-US" smtClean="0"/>
              <a:t>2</a:t>
            </a:fld>
            <a:endParaRPr lang="en-US"/>
          </a:p>
        </p:txBody>
      </p:sp>
    </p:spTree>
    <p:extLst>
      <p:ext uri="{BB962C8B-B14F-4D97-AF65-F5344CB8AC3E}">
        <p14:creationId xmlns:p14="http://schemas.microsoft.com/office/powerpoint/2010/main" val="3093284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0f2fa07e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0f2fa07e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During my postdoc, I aim to develop advanced pluralistic alignment techniques.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For example, as you can see here, disabled participants often disagreed with the majority, for valid reasons.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How we ensure their transparent representation?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 also aim to improve model understanding of local places by crafting a new dataset.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7A174-0692-516E-D2C8-74B877376B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16E77-BFFC-3429-D21E-A9C497832D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1A095-8EF2-3C8C-D376-23B63755FFD3}"/>
              </a:ext>
            </a:extLst>
          </p:cNvPr>
          <p:cNvSpPr>
            <a:spLocks noGrp="1"/>
          </p:cNvSpPr>
          <p:nvPr>
            <p:ph type="body" idx="1"/>
          </p:nvPr>
        </p:nvSpPr>
        <p:spPr/>
        <p:txBody>
          <a:bodyPr/>
          <a:lstStyle/>
          <a:p>
            <a:r>
              <a:rPr lang="en-CA" dirty="0"/>
              <a:t>My postdoc begins with IP registration and acquiring ethics certificate for new data labeling. Which leads to testing new methods of pluralistic alignment.</a:t>
            </a:r>
          </a:p>
          <a:p>
            <a:endParaRPr lang="en-CA" dirty="0"/>
          </a:p>
          <a:p>
            <a:r>
              <a:rPr lang="en-CA" dirty="0"/>
              <a:t>I will then develop the interface further and deploy a beta version online. </a:t>
            </a:r>
          </a:p>
          <a:p>
            <a:endParaRPr lang="en-CA" dirty="0"/>
          </a:p>
          <a:p>
            <a:r>
              <a:rPr lang="en-CA" dirty="0"/>
              <a:t>By month 10, we plan a multilingual city rollout; by month 12, full release across Québec.</a:t>
            </a:r>
            <a:endParaRPr lang="fr" dirty="0"/>
          </a:p>
        </p:txBody>
      </p:sp>
      <p:sp>
        <p:nvSpPr>
          <p:cNvPr id="4" name="Slide Number Placeholder 3">
            <a:extLst>
              <a:ext uri="{FF2B5EF4-FFF2-40B4-BE49-F238E27FC236}">
                <a16:creationId xmlns:a16="http://schemas.microsoft.com/office/drawing/2014/main" id="{9D78C040-EE65-1F5B-E7B7-14D480DC6256}"/>
              </a:ext>
            </a:extLst>
          </p:cNvPr>
          <p:cNvSpPr>
            <a:spLocks noGrp="1"/>
          </p:cNvSpPr>
          <p:nvPr>
            <p:ph type="sldNum" sz="quarter" idx="5"/>
          </p:nvPr>
        </p:nvSpPr>
        <p:spPr/>
        <p:txBody>
          <a:bodyPr/>
          <a:lstStyle/>
          <a:p>
            <a:fld id="{5317762B-02FA-CC4C-BFAF-0DB005EB12E4}" type="slidenum">
              <a:rPr lang="en-US" smtClean="0"/>
              <a:t>21</a:t>
            </a:fld>
            <a:endParaRPr lang="en-US"/>
          </a:p>
        </p:txBody>
      </p:sp>
    </p:spTree>
    <p:extLst>
      <p:ext uri="{BB962C8B-B14F-4D97-AF65-F5344CB8AC3E}">
        <p14:creationId xmlns:p14="http://schemas.microsoft.com/office/powerpoint/2010/main" val="389904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f0f2fa07e0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f0f2fa07e0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Our team includes three co-founders: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 lead software, AI, outreach, and product. I have eight years in urban design, five years in AI research, and have led multidisciplinary teams, here, at Mila and </a:t>
            </a:r>
            <a:r>
              <a:rPr lang="en-CA" dirty="0" err="1"/>
              <a:t>UdeM</a:t>
            </a:r>
            <a:r>
              <a:rPr lang="en-CA" dirty="0"/>
              <a:t>, and abroad. My expertise includes inclusive urbanism and participatory AI</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Hugo Bérard, PhD in AI, CTO, currently a postdoc in AI and urbanism at </a:t>
            </a:r>
            <a:r>
              <a:rPr lang="en-CA" dirty="0" err="1"/>
              <a:t>UdeM</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Shin Koseki, CFO, assistant professor at </a:t>
            </a:r>
            <a:r>
              <a:rPr lang="en-CA" dirty="0" err="1"/>
              <a:t>UdeM</a:t>
            </a:r>
            <a:r>
              <a:rPr lang="en-CA" dirty="0"/>
              <a:t>, and UNESCO Chair, is an expert in the politics of urban planning and finance.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Together, we are a multidisciplinary team with cross-continental lived experiences and backgrounds.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I’ll end where I began: turning these oranges into blue. </a:t>
            </a:r>
          </a:p>
          <a:p>
            <a:endParaRPr lang="en-CA" dirty="0"/>
          </a:p>
          <a:p>
            <a:r>
              <a:rPr lang="en-CA" dirty="0"/>
              <a:t>Psi builds participatory AI to help create inclusive cities</a:t>
            </a:r>
          </a:p>
          <a:p>
            <a:endParaRPr lang="en-CA" dirty="0"/>
          </a:p>
          <a:p>
            <a:r>
              <a:rPr lang="en-CA" dirty="0"/>
              <a:t>--</a:t>
            </a:r>
          </a:p>
          <a:p>
            <a:endParaRPr lang="en-CA" dirty="0"/>
          </a:p>
          <a:p>
            <a:r>
              <a:rPr lang="en-CA" dirty="0"/>
              <a:t>where every point turns blue, for everyone. So nobody feels in a lockdown anymore.</a:t>
            </a:r>
          </a:p>
          <a:p>
            <a:endParaRPr lang="en-CA" dirty="0"/>
          </a:p>
          <a:p>
            <a:r>
              <a:rPr lang="en-CA" dirty="0"/>
              <a:t>Help us make Montréal blue. With IVADO’s support, we can move from successful pilots to deployment across Québec and beyond. </a:t>
            </a:r>
          </a:p>
          <a:p>
            <a:endParaRPr lang="en-CA" dirty="0"/>
          </a:p>
          <a:p>
            <a:r>
              <a:rPr lang="en-CA" dirty="0"/>
              <a:t>Thank you.</a:t>
            </a:r>
          </a:p>
        </p:txBody>
      </p:sp>
      <p:sp>
        <p:nvSpPr>
          <p:cNvPr id="4" name="Slide Number Placeholder 3"/>
          <p:cNvSpPr>
            <a:spLocks noGrp="1"/>
          </p:cNvSpPr>
          <p:nvPr>
            <p:ph type="sldNum" sz="quarter" idx="5"/>
          </p:nvPr>
        </p:nvSpPr>
        <p:spPr/>
        <p:txBody>
          <a:bodyPr/>
          <a:lstStyle/>
          <a:p>
            <a:fld id="{5317762B-02FA-CC4C-BFAF-0DB005EB12E4}" type="slidenum">
              <a:rPr lang="en-US" smtClean="0"/>
              <a:t>23</a:t>
            </a:fld>
            <a:endParaRPr lang="en-US"/>
          </a:p>
        </p:txBody>
      </p:sp>
    </p:spTree>
    <p:extLst>
      <p:ext uri="{BB962C8B-B14F-4D97-AF65-F5344CB8AC3E}">
        <p14:creationId xmlns:p14="http://schemas.microsoft.com/office/powerpoint/2010/main" val="4186772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24</a:t>
            </a:fld>
            <a:endParaRPr lang="en-US"/>
          </a:p>
        </p:txBody>
      </p:sp>
    </p:spTree>
    <p:extLst>
      <p:ext uri="{BB962C8B-B14F-4D97-AF65-F5344CB8AC3E}">
        <p14:creationId xmlns:p14="http://schemas.microsoft.com/office/powerpoint/2010/main" val="185360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Looking at this map, I realized that measuring is not enough, we need design alternatives. The core problem is the lack of inclusive design, caused by poor community engagement and limited access to visualization tools.</a:t>
            </a:r>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3</a:t>
            </a:fld>
            <a:endParaRPr lang="en-US"/>
          </a:p>
        </p:txBody>
      </p:sp>
    </p:spTree>
    <p:extLst>
      <p:ext uri="{BB962C8B-B14F-4D97-AF65-F5344CB8AC3E}">
        <p14:creationId xmlns:p14="http://schemas.microsoft.com/office/powerpoint/2010/main" val="160665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Public consultations are supposed to give voice to citizens, </a:t>
            </a:r>
          </a:p>
          <a:p>
            <a:endParaRPr lang="en-CA" dirty="0"/>
          </a:p>
          <a:p>
            <a:r>
              <a:rPr lang="en-CA" dirty="0"/>
              <a:t>but often don’t, due to a culture of privilege and individualism, inaccessible venues, scheduling issues, timing, and poor communication. </a:t>
            </a:r>
          </a:p>
          <a:p>
            <a:endParaRPr lang="en-CA" dirty="0"/>
          </a:p>
          <a:p>
            <a:r>
              <a:rPr lang="en-CA" dirty="0"/>
              <a:t>There is also a lack of tools to facilitate effective design consultations. </a:t>
            </a:r>
          </a:p>
          <a:p>
            <a:endParaRPr lang="en-CA" dirty="0"/>
          </a:p>
          <a:p>
            <a:r>
              <a:rPr lang="en-CA" dirty="0"/>
              <a:t>Creating visuals, itself, is a skill set typically limited to architects and designers. </a:t>
            </a:r>
          </a:p>
          <a:p>
            <a:endParaRPr lang="en-CA" dirty="0"/>
          </a:p>
          <a:p>
            <a:r>
              <a:rPr lang="en-CA" dirty="0"/>
              <a:t>Those who face the largest barriers are often excluded.</a:t>
            </a:r>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4</a:t>
            </a:fld>
            <a:endParaRPr lang="en-US"/>
          </a:p>
        </p:txBody>
      </p:sp>
    </p:spTree>
    <p:extLst>
      <p:ext uri="{BB962C8B-B14F-4D97-AF65-F5344CB8AC3E}">
        <p14:creationId xmlns:p14="http://schemas.microsoft.com/office/powerpoint/2010/main" val="2861387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brief, systemic barriers prevent public spaces from reflecting the genuine, collective needs of those who use them.</a:t>
            </a:r>
          </a:p>
          <a:p>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5</a:t>
            </a:fld>
            <a:endParaRPr lang="en-US"/>
          </a:p>
        </p:txBody>
      </p:sp>
    </p:spTree>
    <p:extLst>
      <p:ext uri="{BB962C8B-B14F-4D97-AF65-F5344CB8AC3E}">
        <p14:creationId xmlns:p14="http://schemas.microsoft.com/office/powerpoint/2010/main" val="1600921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 started collaborating with organizations, planning firms, the UNESCO Coalition of Inclusive Municipalities, AI4Humanity at Mila, and the Centre de Développement Communautaire (CDC-Centre Sud), </a:t>
            </a:r>
          </a:p>
          <a:p>
            <a:endParaRPr lang="en-CA" dirty="0"/>
          </a:p>
          <a:p>
            <a:r>
              <a:rPr lang="en-CA" dirty="0"/>
              <a:t>along with over 30 community organizations representing diverse groups.</a:t>
            </a:r>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6</a:t>
            </a:fld>
            <a:endParaRPr lang="en-US"/>
          </a:p>
        </p:txBody>
      </p:sp>
    </p:spTree>
    <p:extLst>
      <p:ext uri="{BB962C8B-B14F-4D97-AF65-F5344CB8AC3E}">
        <p14:creationId xmlns:p14="http://schemas.microsoft.com/office/powerpoint/2010/main" val="2084709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noProof="0" dirty="0">
                <a:solidFill>
                  <a:srgbClr val="0070C0"/>
                </a:solidFill>
                <a:latin typeface="Roboto" panose="02000000000000000000" pitchFamily="2" charset="0"/>
                <a:ea typeface="Roboto" panose="02000000000000000000" pitchFamily="2" charset="0"/>
                <a:cs typeface="Roboto" panose="02000000000000000000" pitchFamily="2" charset="0"/>
              </a:rPr>
              <a:t>Through a series of participatory workshops, 11 in total, and with over 100,000 community-labeled images, we created </a:t>
            </a:r>
            <a:r>
              <a:rPr lang="en-CA" sz="1800" b="0" noProof="0" dirty="0" err="1">
                <a:solidFill>
                  <a:srgbClr val="0070C0"/>
                </a:solidFill>
                <a:latin typeface="Roboto" panose="02000000000000000000" pitchFamily="2" charset="0"/>
                <a:ea typeface="Roboto" panose="02000000000000000000" pitchFamily="2" charset="0"/>
                <a:cs typeface="Roboto" panose="02000000000000000000" pitchFamily="2" charset="0"/>
              </a:rPr>
              <a:t>WeDesign</a:t>
            </a:r>
            <a:r>
              <a:rPr lang="en-CA" sz="1800" b="0" noProof="0" dirty="0">
                <a:solidFill>
                  <a:srgbClr val="0070C0"/>
                </a:solidFill>
                <a:latin typeface="Roboto" panose="02000000000000000000" pitchFamily="2" charset="0"/>
                <a:ea typeface="Roboto" panose="02000000000000000000" pitchFamily="2" charset="0"/>
                <a:cs typeface="Roboto"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noProof="0"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4" name="Slide Number Placeholder 3"/>
          <p:cNvSpPr>
            <a:spLocks noGrp="1"/>
          </p:cNvSpPr>
          <p:nvPr>
            <p:ph type="sldNum" sz="quarter" idx="5"/>
          </p:nvPr>
        </p:nvSpPr>
        <p:spPr/>
        <p:txBody>
          <a:bodyPr/>
          <a:lstStyle/>
          <a:p>
            <a:fld id="{5317762B-02FA-CC4C-BFAF-0DB005EB12E4}" type="slidenum">
              <a:rPr lang="en-US" smtClean="0"/>
              <a:t>7</a:t>
            </a:fld>
            <a:endParaRPr lang="en-US"/>
          </a:p>
        </p:txBody>
      </p:sp>
    </p:spTree>
    <p:extLst>
      <p:ext uri="{BB962C8B-B14F-4D97-AF65-F5344CB8AC3E}">
        <p14:creationId xmlns:p14="http://schemas.microsoft.com/office/powerpoint/2010/main" val="1961868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noProof="0" dirty="0">
                <a:solidFill>
                  <a:srgbClr val="0070C0"/>
                </a:solidFill>
                <a:latin typeface="Roboto" panose="02000000000000000000" pitchFamily="2" charset="0"/>
                <a:ea typeface="Roboto" panose="02000000000000000000" pitchFamily="2" charset="0"/>
                <a:cs typeface="Roboto" panose="02000000000000000000" pitchFamily="2" charset="0"/>
              </a:rPr>
              <a:t>with features facilitating both synchronous and asynchronous participation.</a:t>
            </a:r>
            <a:endParaRPr lang="en-CA" dirty="0"/>
          </a:p>
          <a:p>
            <a:endParaRPr lang="en-CA" dirty="0"/>
          </a:p>
          <a:p>
            <a:r>
              <a:rPr lang="en-CA" dirty="0" err="1"/>
              <a:t>WeDesign</a:t>
            </a:r>
            <a:r>
              <a:rPr lang="en-CA" dirty="0"/>
              <a:t> visualizes spoken or written ideas, trigger discussion, and spark creativity. </a:t>
            </a:r>
          </a:p>
          <a:p>
            <a:endParaRPr lang="en-CA" dirty="0"/>
          </a:p>
          <a:p>
            <a:r>
              <a:rPr lang="en-CA" dirty="0" err="1"/>
              <a:t>WeDesign</a:t>
            </a:r>
            <a:r>
              <a:rPr lang="en-CA" dirty="0"/>
              <a:t> effectively reduces the consultation burden, time, and material costs. </a:t>
            </a:r>
          </a:p>
          <a:p>
            <a:endParaRPr lang="en-CA" dirty="0"/>
          </a:p>
          <a:p>
            <a:r>
              <a:rPr lang="en-CA" dirty="0"/>
              <a:t>Residents see their contributions and resulting visuals on the screen, not hidden in meeting notes.</a:t>
            </a:r>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8</a:t>
            </a:fld>
            <a:endParaRPr lang="en-US"/>
          </a:p>
        </p:txBody>
      </p:sp>
    </p:spTree>
    <p:extLst>
      <p:ext uri="{BB962C8B-B14F-4D97-AF65-F5344CB8AC3E}">
        <p14:creationId xmlns:p14="http://schemas.microsoft.com/office/powerpoint/2010/main" val="2598720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WeDesign</a:t>
            </a:r>
            <a:r>
              <a:rPr lang="en-CA" dirty="0"/>
              <a:t> consists of a platform refined through workshops, and a model that creates visuals, built on a dataset we co-created with over 30 community organizations.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is an example of the before and after of an image generator, Stable Diffusion XL, finetuned using our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image on the right shows better spatial transitions for wheelchair users, better enclosure, and seating.</a:t>
            </a:r>
            <a:endParaRPr lang="fr" dirty="0"/>
          </a:p>
        </p:txBody>
      </p:sp>
      <p:sp>
        <p:nvSpPr>
          <p:cNvPr id="4" name="Slide Number Placeholder 3"/>
          <p:cNvSpPr>
            <a:spLocks noGrp="1"/>
          </p:cNvSpPr>
          <p:nvPr>
            <p:ph type="sldNum" sz="quarter" idx="5"/>
          </p:nvPr>
        </p:nvSpPr>
        <p:spPr/>
        <p:txBody>
          <a:bodyPr/>
          <a:lstStyle/>
          <a:p>
            <a:fld id="{5317762B-02FA-CC4C-BFAF-0DB005EB12E4}" type="slidenum">
              <a:rPr lang="en-US" smtClean="0"/>
              <a:t>9</a:t>
            </a:fld>
            <a:endParaRPr lang="en-US"/>
          </a:p>
        </p:txBody>
      </p:sp>
    </p:spTree>
    <p:extLst>
      <p:ext uri="{BB962C8B-B14F-4D97-AF65-F5344CB8AC3E}">
        <p14:creationId xmlns:p14="http://schemas.microsoft.com/office/powerpoint/2010/main" val="379793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C455-BF9A-03BA-DDB1-C1A4B42242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DEC90-834D-069A-C474-CC7D2F576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42AE4F-1467-4FED-82AC-1B0E8570DCC9}"/>
              </a:ext>
            </a:extLst>
          </p:cNvPr>
          <p:cNvSpPr>
            <a:spLocks noGrp="1"/>
          </p:cNvSpPr>
          <p:nvPr>
            <p:ph type="dt" sz="half" idx="10"/>
          </p:nvPr>
        </p:nvSpPr>
        <p:spPr/>
        <p:txBody>
          <a:bodyPr/>
          <a:lstStyle/>
          <a:p>
            <a:fld id="{4066883A-21ED-1B45-B5EF-A3421F2292E0}" type="datetime1">
              <a:rPr lang="en-CA" smtClean="0"/>
              <a:t>2025-08-13</a:t>
            </a:fld>
            <a:endParaRPr lang="en-US"/>
          </a:p>
        </p:txBody>
      </p:sp>
      <p:sp>
        <p:nvSpPr>
          <p:cNvPr id="5" name="Footer Placeholder 4">
            <a:extLst>
              <a:ext uri="{FF2B5EF4-FFF2-40B4-BE49-F238E27FC236}">
                <a16:creationId xmlns:a16="http://schemas.microsoft.com/office/drawing/2014/main" id="{22B3D430-41CA-97D6-2FEB-1111F4E6D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4B3C91-5D80-4672-FF92-BC4D2AF58F96}"/>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4185717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1ECD-67C3-1B6E-F965-CEBC4E8B54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C1E2CC-CB9F-06C2-E097-EE3D8B7F03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E7295-1F7C-C0B2-2FCA-63627D4DD69A}"/>
              </a:ext>
            </a:extLst>
          </p:cNvPr>
          <p:cNvSpPr>
            <a:spLocks noGrp="1"/>
          </p:cNvSpPr>
          <p:nvPr>
            <p:ph type="dt" sz="half" idx="10"/>
          </p:nvPr>
        </p:nvSpPr>
        <p:spPr/>
        <p:txBody>
          <a:bodyPr/>
          <a:lstStyle/>
          <a:p>
            <a:fld id="{DC25657C-81F6-564A-9312-F012FAA559F1}" type="datetime1">
              <a:rPr lang="en-CA" smtClean="0"/>
              <a:t>2025-08-13</a:t>
            </a:fld>
            <a:endParaRPr lang="en-US"/>
          </a:p>
        </p:txBody>
      </p:sp>
      <p:sp>
        <p:nvSpPr>
          <p:cNvPr id="5" name="Footer Placeholder 4">
            <a:extLst>
              <a:ext uri="{FF2B5EF4-FFF2-40B4-BE49-F238E27FC236}">
                <a16:creationId xmlns:a16="http://schemas.microsoft.com/office/drawing/2014/main" id="{349A3D27-E95D-04EF-95AB-FEE280C64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00A0C-9034-BB8C-CEE5-25116EC30E50}"/>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3744959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59FED2-4B1C-B5BB-B235-1937B06ADB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A027D3-8C36-7E6A-A0CA-30D2B56C1B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0E006-4ACE-38C3-640C-5B0FDD8D47CD}"/>
              </a:ext>
            </a:extLst>
          </p:cNvPr>
          <p:cNvSpPr>
            <a:spLocks noGrp="1"/>
          </p:cNvSpPr>
          <p:nvPr>
            <p:ph type="dt" sz="half" idx="10"/>
          </p:nvPr>
        </p:nvSpPr>
        <p:spPr/>
        <p:txBody>
          <a:bodyPr/>
          <a:lstStyle/>
          <a:p>
            <a:fld id="{3AFE119E-FCB4-C04A-8EC5-1673E573FEC1}" type="datetime1">
              <a:rPr lang="en-CA" smtClean="0"/>
              <a:t>2025-08-13</a:t>
            </a:fld>
            <a:endParaRPr lang="en-US"/>
          </a:p>
        </p:txBody>
      </p:sp>
      <p:sp>
        <p:nvSpPr>
          <p:cNvPr id="5" name="Footer Placeholder 4">
            <a:extLst>
              <a:ext uri="{FF2B5EF4-FFF2-40B4-BE49-F238E27FC236}">
                <a16:creationId xmlns:a16="http://schemas.microsoft.com/office/drawing/2014/main" id="{0241F05A-90C1-F29E-6998-AFC984433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F701E-6EAC-5E8C-8B31-85FCC085AD50}"/>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311309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 smtClean="0"/>
              <a:pPr/>
              <a:t>‹#›</a:t>
            </a:fld>
            <a:endParaRPr lang="fr"/>
          </a:p>
        </p:txBody>
      </p:sp>
    </p:spTree>
    <p:extLst>
      <p:ext uri="{BB962C8B-B14F-4D97-AF65-F5344CB8AC3E}">
        <p14:creationId xmlns:p14="http://schemas.microsoft.com/office/powerpoint/2010/main" val="247494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1A28-B30E-FD5B-02B9-4DC7FE47ED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
          </a:p>
        </p:txBody>
      </p:sp>
      <p:sp>
        <p:nvSpPr>
          <p:cNvPr id="3" name="Subtitle 2">
            <a:extLst>
              <a:ext uri="{FF2B5EF4-FFF2-40B4-BE49-F238E27FC236}">
                <a16:creationId xmlns:a16="http://schemas.microsoft.com/office/drawing/2014/main" id="{2880C26C-2DD9-28AC-B470-0784EF55E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
          </a:p>
        </p:txBody>
      </p:sp>
      <p:sp>
        <p:nvSpPr>
          <p:cNvPr id="4" name="Date Placeholder 3">
            <a:extLst>
              <a:ext uri="{FF2B5EF4-FFF2-40B4-BE49-F238E27FC236}">
                <a16:creationId xmlns:a16="http://schemas.microsoft.com/office/drawing/2014/main" id="{124598A6-A5F6-2FBB-7E4E-09EE204CA66E}"/>
              </a:ext>
            </a:extLst>
          </p:cNvPr>
          <p:cNvSpPr>
            <a:spLocks noGrp="1"/>
          </p:cNvSpPr>
          <p:nvPr>
            <p:ph type="dt" sz="half" idx="10"/>
          </p:nvPr>
        </p:nvSpPr>
        <p:spPr/>
        <p:txBody>
          <a:bodyPr/>
          <a:lstStyle/>
          <a:p>
            <a:fld id="{9C5C6583-7044-964E-9372-534F38A04A06}" type="datetime1">
              <a:rPr lang="en-CA" smtClean="0"/>
              <a:t>2025-08-13</a:t>
            </a:fld>
            <a:endParaRPr lang="fr"/>
          </a:p>
        </p:txBody>
      </p:sp>
      <p:sp>
        <p:nvSpPr>
          <p:cNvPr id="5" name="Footer Placeholder 4">
            <a:extLst>
              <a:ext uri="{FF2B5EF4-FFF2-40B4-BE49-F238E27FC236}">
                <a16:creationId xmlns:a16="http://schemas.microsoft.com/office/drawing/2014/main" id="{FD2575D4-10EC-7CA5-C3D3-209E77A12C50}"/>
              </a:ext>
            </a:extLst>
          </p:cNvPr>
          <p:cNvSpPr>
            <a:spLocks noGrp="1"/>
          </p:cNvSpPr>
          <p:nvPr>
            <p:ph type="ftr" sz="quarter" idx="11"/>
          </p:nvPr>
        </p:nvSpPr>
        <p:spPr/>
        <p:txBody>
          <a:bodyPr/>
          <a:lstStyle/>
          <a:p>
            <a:endParaRPr lang="fr"/>
          </a:p>
        </p:txBody>
      </p:sp>
      <p:sp>
        <p:nvSpPr>
          <p:cNvPr id="6" name="Slide Number Placeholder 5">
            <a:extLst>
              <a:ext uri="{FF2B5EF4-FFF2-40B4-BE49-F238E27FC236}">
                <a16:creationId xmlns:a16="http://schemas.microsoft.com/office/drawing/2014/main" id="{0A85079B-C1CF-71B7-4C7C-735F6E0EBF65}"/>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3200749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B605-4496-5732-501C-5751F1292D75}"/>
              </a:ext>
            </a:extLst>
          </p:cNvPr>
          <p:cNvSpPr>
            <a:spLocks noGrp="1"/>
          </p:cNvSpPr>
          <p:nvPr>
            <p:ph type="title"/>
          </p:nvPr>
        </p:nvSpPr>
        <p:spPr/>
        <p:txBody>
          <a:bodyPr/>
          <a:lstStyle/>
          <a:p>
            <a:r>
              <a:rPr lang="en-US"/>
              <a:t>Click to edit Master title style</a:t>
            </a:r>
            <a:endParaRPr lang="fr"/>
          </a:p>
        </p:txBody>
      </p:sp>
      <p:sp>
        <p:nvSpPr>
          <p:cNvPr id="3" name="Content Placeholder 2">
            <a:extLst>
              <a:ext uri="{FF2B5EF4-FFF2-40B4-BE49-F238E27FC236}">
                <a16:creationId xmlns:a16="http://schemas.microsoft.com/office/drawing/2014/main" id="{D476B661-BE55-F9E4-EC41-9507A3F5D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
          </a:p>
        </p:txBody>
      </p:sp>
      <p:sp>
        <p:nvSpPr>
          <p:cNvPr id="4" name="Date Placeholder 3">
            <a:extLst>
              <a:ext uri="{FF2B5EF4-FFF2-40B4-BE49-F238E27FC236}">
                <a16:creationId xmlns:a16="http://schemas.microsoft.com/office/drawing/2014/main" id="{11CE5F48-FAD8-C94C-7AA5-1F4B3FAD510F}"/>
              </a:ext>
            </a:extLst>
          </p:cNvPr>
          <p:cNvSpPr>
            <a:spLocks noGrp="1"/>
          </p:cNvSpPr>
          <p:nvPr>
            <p:ph type="dt" sz="half" idx="10"/>
          </p:nvPr>
        </p:nvSpPr>
        <p:spPr/>
        <p:txBody>
          <a:bodyPr/>
          <a:lstStyle/>
          <a:p>
            <a:fld id="{83660473-E6AF-0B4C-B183-D54541581AA4}" type="datetime1">
              <a:rPr lang="en-CA" smtClean="0"/>
              <a:t>2025-08-13</a:t>
            </a:fld>
            <a:endParaRPr lang="fr"/>
          </a:p>
        </p:txBody>
      </p:sp>
      <p:sp>
        <p:nvSpPr>
          <p:cNvPr id="5" name="Footer Placeholder 4">
            <a:extLst>
              <a:ext uri="{FF2B5EF4-FFF2-40B4-BE49-F238E27FC236}">
                <a16:creationId xmlns:a16="http://schemas.microsoft.com/office/drawing/2014/main" id="{028838EE-B332-D1C0-01E6-0DD795F034D7}"/>
              </a:ext>
            </a:extLst>
          </p:cNvPr>
          <p:cNvSpPr>
            <a:spLocks noGrp="1"/>
          </p:cNvSpPr>
          <p:nvPr>
            <p:ph type="ftr" sz="quarter" idx="11"/>
          </p:nvPr>
        </p:nvSpPr>
        <p:spPr/>
        <p:txBody>
          <a:bodyPr/>
          <a:lstStyle/>
          <a:p>
            <a:endParaRPr lang="fr"/>
          </a:p>
        </p:txBody>
      </p:sp>
      <p:sp>
        <p:nvSpPr>
          <p:cNvPr id="6" name="Slide Number Placeholder 5">
            <a:extLst>
              <a:ext uri="{FF2B5EF4-FFF2-40B4-BE49-F238E27FC236}">
                <a16:creationId xmlns:a16="http://schemas.microsoft.com/office/drawing/2014/main" id="{85288E5F-A768-A488-234B-E30D3A9A63B6}"/>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1238449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ABF2-57E9-B505-FA88-72026E7CC8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
          </a:p>
        </p:txBody>
      </p:sp>
      <p:sp>
        <p:nvSpPr>
          <p:cNvPr id="3" name="Text Placeholder 2">
            <a:extLst>
              <a:ext uri="{FF2B5EF4-FFF2-40B4-BE49-F238E27FC236}">
                <a16:creationId xmlns:a16="http://schemas.microsoft.com/office/drawing/2014/main" id="{E0721269-BB04-1CC8-08A9-31184C25F8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068693-F5C6-6114-D23B-A7C202AA6231}"/>
              </a:ext>
            </a:extLst>
          </p:cNvPr>
          <p:cNvSpPr>
            <a:spLocks noGrp="1"/>
          </p:cNvSpPr>
          <p:nvPr>
            <p:ph type="dt" sz="half" idx="10"/>
          </p:nvPr>
        </p:nvSpPr>
        <p:spPr/>
        <p:txBody>
          <a:bodyPr/>
          <a:lstStyle/>
          <a:p>
            <a:fld id="{534F7402-38CE-954C-AE96-9A18BB284885}" type="datetime1">
              <a:rPr lang="en-CA" smtClean="0"/>
              <a:t>2025-08-13</a:t>
            </a:fld>
            <a:endParaRPr lang="fr"/>
          </a:p>
        </p:txBody>
      </p:sp>
      <p:sp>
        <p:nvSpPr>
          <p:cNvPr id="5" name="Footer Placeholder 4">
            <a:extLst>
              <a:ext uri="{FF2B5EF4-FFF2-40B4-BE49-F238E27FC236}">
                <a16:creationId xmlns:a16="http://schemas.microsoft.com/office/drawing/2014/main" id="{C2645C19-1A59-0C93-24E2-138F5AB6571B}"/>
              </a:ext>
            </a:extLst>
          </p:cNvPr>
          <p:cNvSpPr>
            <a:spLocks noGrp="1"/>
          </p:cNvSpPr>
          <p:nvPr>
            <p:ph type="ftr" sz="quarter" idx="11"/>
          </p:nvPr>
        </p:nvSpPr>
        <p:spPr/>
        <p:txBody>
          <a:bodyPr/>
          <a:lstStyle/>
          <a:p>
            <a:endParaRPr lang="fr"/>
          </a:p>
        </p:txBody>
      </p:sp>
      <p:sp>
        <p:nvSpPr>
          <p:cNvPr id="6" name="Slide Number Placeholder 5">
            <a:extLst>
              <a:ext uri="{FF2B5EF4-FFF2-40B4-BE49-F238E27FC236}">
                <a16:creationId xmlns:a16="http://schemas.microsoft.com/office/drawing/2014/main" id="{95D5D92D-FE97-6DFC-EAB9-62E09E89082D}"/>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3334534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4AA4-88F6-B6BE-F029-D14AA77AB7AE}"/>
              </a:ext>
            </a:extLst>
          </p:cNvPr>
          <p:cNvSpPr>
            <a:spLocks noGrp="1"/>
          </p:cNvSpPr>
          <p:nvPr>
            <p:ph type="title"/>
          </p:nvPr>
        </p:nvSpPr>
        <p:spPr/>
        <p:txBody>
          <a:bodyPr/>
          <a:lstStyle/>
          <a:p>
            <a:r>
              <a:rPr lang="en-US"/>
              <a:t>Click to edit Master title style</a:t>
            </a:r>
            <a:endParaRPr lang="fr"/>
          </a:p>
        </p:txBody>
      </p:sp>
      <p:sp>
        <p:nvSpPr>
          <p:cNvPr id="3" name="Content Placeholder 2">
            <a:extLst>
              <a:ext uri="{FF2B5EF4-FFF2-40B4-BE49-F238E27FC236}">
                <a16:creationId xmlns:a16="http://schemas.microsoft.com/office/drawing/2014/main" id="{C3C038A5-ED80-6A53-1BB9-E8DD163B8D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
          </a:p>
        </p:txBody>
      </p:sp>
      <p:sp>
        <p:nvSpPr>
          <p:cNvPr id="4" name="Content Placeholder 3">
            <a:extLst>
              <a:ext uri="{FF2B5EF4-FFF2-40B4-BE49-F238E27FC236}">
                <a16:creationId xmlns:a16="http://schemas.microsoft.com/office/drawing/2014/main" id="{E19F64F0-EA81-8DDA-1410-2143BB565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
          </a:p>
        </p:txBody>
      </p:sp>
      <p:sp>
        <p:nvSpPr>
          <p:cNvPr id="5" name="Date Placeholder 4">
            <a:extLst>
              <a:ext uri="{FF2B5EF4-FFF2-40B4-BE49-F238E27FC236}">
                <a16:creationId xmlns:a16="http://schemas.microsoft.com/office/drawing/2014/main" id="{FD54E8FC-6EC2-EF6E-C1E6-E6523D273A67}"/>
              </a:ext>
            </a:extLst>
          </p:cNvPr>
          <p:cNvSpPr>
            <a:spLocks noGrp="1"/>
          </p:cNvSpPr>
          <p:nvPr>
            <p:ph type="dt" sz="half" idx="10"/>
          </p:nvPr>
        </p:nvSpPr>
        <p:spPr/>
        <p:txBody>
          <a:bodyPr/>
          <a:lstStyle/>
          <a:p>
            <a:fld id="{C8FDECA0-1F37-6847-ABF7-6EA99217C347}" type="datetime1">
              <a:rPr lang="en-CA" smtClean="0"/>
              <a:t>2025-08-13</a:t>
            </a:fld>
            <a:endParaRPr lang="fr"/>
          </a:p>
        </p:txBody>
      </p:sp>
      <p:sp>
        <p:nvSpPr>
          <p:cNvPr id="6" name="Footer Placeholder 5">
            <a:extLst>
              <a:ext uri="{FF2B5EF4-FFF2-40B4-BE49-F238E27FC236}">
                <a16:creationId xmlns:a16="http://schemas.microsoft.com/office/drawing/2014/main" id="{EEA47239-29B4-0A86-EC69-DD99D5F40CB2}"/>
              </a:ext>
            </a:extLst>
          </p:cNvPr>
          <p:cNvSpPr>
            <a:spLocks noGrp="1"/>
          </p:cNvSpPr>
          <p:nvPr>
            <p:ph type="ftr" sz="quarter" idx="11"/>
          </p:nvPr>
        </p:nvSpPr>
        <p:spPr/>
        <p:txBody>
          <a:bodyPr/>
          <a:lstStyle/>
          <a:p>
            <a:endParaRPr lang="fr"/>
          </a:p>
        </p:txBody>
      </p:sp>
      <p:sp>
        <p:nvSpPr>
          <p:cNvPr id="7" name="Slide Number Placeholder 6">
            <a:extLst>
              <a:ext uri="{FF2B5EF4-FFF2-40B4-BE49-F238E27FC236}">
                <a16:creationId xmlns:a16="http://schemas.microsoft.com/office/drawing/2014/main" id="{E27A8955-2910-E5D6-1F40-24EF7A4100B3}"/>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29289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CBBAB-738A-6242-9A72-CB5D598698BE}"/>
              </a:ext>
            </a:extLst>
          </p:cNvPr>
          <p:cNvSpPr>
            <a:spLocks noGrp="1"/>
          </p:cNvSpPr>
          <p:nvPr>
            <p:ph type="title"/>
          </p:nvPr>
        </p:nvSpPr>
        <p:spPr>
          <a:xfrm>
            <a:off x="839788" y="365125"/>
            <a:ext cx="10515600" cy="1325563"/>
          </a:xfrm>
        </p:spPr>
        <p:txBody>
          <a:bodyPr/>
          <a:lstStyle/>
          <a:p>
            <a:r>
              <a:rPr lang="en-US"/>
              <a:t>Click to edit Master title style</a:t>
            </a:r>
            <a:endParaRPr lang="fr"/>
          </a:p>
        </p:txBody>
      </p:sp>
      <p:sp>
        <p:nvSpPr>
          <p:cNvPr id="3" name="Text Placeholder 2">
            <a:extLst>
              <a:ext uri="{FF2B5EF4-FFF2-40B4-BE49-F238E27FC236}">
                <a16:creationId xmlns:a16="http://schemas.microsoft.com/office/drawing/2014/main" id="{98C8E114-B913-4FB0-276B-2D38936C8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BE17E-86EB-97EF-9227-304B8ECC6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
          </a:p>
        </p:txBody>
      </p:sp>
      <p:sp>
        <p:nvSpPr>
          <p:cNvPr id="5" name="Text Placeholder 4">
            <a:extLst>
              <a:ext uri="{FF2B5EF4-FFF2-40B4-BE49-F238E27FC236}">
                <a16:creationId xmlns:a16="http://schemas.microsoft.com/office/drawing/2014/main" id="{23C9ACEB-11C4-394F-3C6B-52C39CDB4A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192F2C-1EE4-A5D7-388B-465E6704FF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
          </a:p>
        </p:txBody>
      </p:sp>
      <p:sp>
        <p:nvSpPr>
          <p:cNvPr id="7" name="Date Placeholder 6">
            <a:extLst>
              <a:ext uri="{FF2B5EF4-FFF2-40B4-BE49-F238E27FC236}">
                <a16:creationId xmlns:a16="http://schemas.microsoft.com/office/drawing/2014/main" id="{81DD345F-904F-32BD-6580-A576A713F29D}"/>
              </a:ext>
            </a:extLst>
          </p:cNvPr>
          <p:cNvSpPr>
            <a:spLocks noGrp="1"/>
          </p:cNvSpPr>
          <p:nvPr>
            <p:ph type="dt" sz="half" idx="10"/>
          </p:nvPr>
        </p:nvSpPr>
        <p:spPr/>
        <p:txBody>
          <a:bodyPr/>
          <a:lstStyle/>
          <a:p>
            <a:fld id="{568F43E3-9727-DB4E-B1F8-97B41D480438}" type="datetime1">
              <a:rPr lang="en-CA" smtClean="0"/>
              <a:t>2025-08-13</a:t>
            </a:fld>
            <a:endParaRPr lang="fr"/>
          </a:p>
        </p:txBody>
      </p:sp>
      <p:sp>
        <p:nvSpPr>
          <p:cNvPr id="8" name="Footer Placeholder 7">
            <a:extLst>
              <a:ext uri="{FF2B5EF4-FFF2-40B4-BE49-F238E27FC236}">
                <a16:creationId xmlns:a16="http://schemas.microsoft.com/office/drawing/2014/main" id="{572217F6-EBDF-5474-F501-EBC2998A12FE}"/>
              </a:ext>
            </a:extLst>
          </p:cNvPr>
          <p:cNvSpPr>
            <a:spLocks noGrp="1"/>
          </p:cNvSpPr>
          <p:nvPr>
            <p:ph type="ftr" sz="quarter" idx="11"/>
          </p:nvPr>
        </p:nvSpPr>
        <p:spPr/>
        <p:txBody>
          <a:bodyPr/>
          <a:lstStyle/>
          <a:p>
            <a:endParaRPr lang="fr"/>
          </a:p>
        </p:txBody>
      </p:sp>
      <p:sp>
        <p:nvSpPr>
          <p:cNvPr id="9" name="Slide Number Placeholder 8">
            <a:extLst>
              <a:ext uri="{FF2B5EF4-FFF2-40B4-BE49-F238E27FC236}">
                <a16:creationId xmlns:a16="http://schemas.microsoft.com/office/drawing/2014/main" id="{C84BBE4E-A756-2B55-4992-C118AE763B3D}"/>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747633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DBF5-037C-88F2-A437-3C56D3C20A93}"/>
              </a:ext>
            </a:extLst>
          </p:cNvPr>
          <p:cNvSpPr>
            <a:spLocks noGrp="1"/>
          </p:cNvSpPr>
          <p:nvPr>
            <p:ph type="title"/>
          </p:nvPr>
        </p:nvSpPr>
        <p:spPr/>
        <p:txBody>
          <a:bodyPr/>
          <a:lstStyle/>
          <a:p>
            <a:r>
              <a:rPr lang="en-US"/>
              <a:t>Click to edit Master title style</a:t>
            </a:r>
            <a:endParaRPr lang="fr"/>
          </a:p>
        </p:txBody>
      </p:sp>
      <p:sp>
        <p:nvSpPr>
          <p:cNvPr id="3" name="Date Placeholder 2">
            <a:extLst>
              <a:ext uri="{FF2B5EF4-FFF2-40B4-BE49-F238E27FC236}">
                <a16:creationId xmlns:a16="http://schemas.microsoft.com/office/drawing/2014/main" id="{17FBA7FA-33AB-C194-D378-55876D62641B}"/>
              </a:ext>
            </a:extLst>
          </p:cNvPr>
          <p:cNvSpPr>
            <a:spLocks noGrp="1"/>
          </p:cNvSpPr>
          <p:nvPr>
            <p:ph type="dt" sz="half" idx="10"/>
          </p:nvPr>
        </p:nvSpPr>
        <p:spPr/>
        <p:txBody>
          <a:bodyPr/>
          <a:lstStyle/>
          <a:p>
            <a:fld id="{572ECD9D-B7A6-8E4C-B843-CC80BD4BC8CC}" type="datetime1">
              <a:rPr lang="en-CA" smtClean="0"/>
              <a:t>2025-08-13</a:t>
            </a:fld>
            <a:endParaRPr lang="fr"/>
          </a:p>
        </p:txBody>
      </p:sp>
      <p:sp>
        <p:nvSpPr>
          <p:cNvPr id="4" name="Footer Placeholder 3">
            <a:extLst>
              <a:ext uri="{FF2B5EF4-FFF2-40B4-BE49-F238E27FC236}">
                <a16:creationId xmlns:a16="http://schemas.microsoft.com/office/drawing/2014/main" id="{B895C078-E00F-564B-00EE-601762A620A5}"/>
              </a:ext>
            </a:extLst>
          </p:cNvPr>
          <p:cNvSpPr>
            <a:spLocks noGrp="1"/>
          </p:cNvSpPr>
          <p:nvPr>
            <p:ph type="ftr" sz="quarter" idx="11"/>
          </p:nvPr>
        </p:nvSpPr>
        <p:spPr/>
        <p:txBody>
          <a:bodyPr/>
          <a:lstStyle/>
          <a:p>
            <a:endParaRPr lang="fr"/>
          </a:p>
        </p:txBody>
      </p:sp>
      <p:sp>
        <p:nvSpPr>
          <p:cNvPr id="5" name="Slide Number Placeholder 4">
            <a:extLst>
              <a:ext uri="{FF2B5EF4-FFF2-40B4-BE49-F238E27FC236}">
                <a16:creationId xmlns:a16="http://schemas.microsoft.com/office/drawing/2014/main" id="{E3443406-1722-BA11-8253-E86D0C6F1DA2}"/>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3414705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B445EF-D422-A994-8D31-8ED78B3AB59D}"/>
              </a:ext>
            </a:extLst>
          </p:cNvPr>
          <p:cNvSpPr>
            <a:spLocks noGrp="1"/>
          </p:cNvSpPr>
          <p:nvPr>
            <p:ph type="dt" sz="half" idx="10"/>
          </p:nvPr>
        </p:nvSpPr>
        <p:spPr/>
        <p:txBody>
          <a:bodyPr/>
          <a:lstStyle/>
          <a:p>
            <a:fld id="{CBFE68C5-03F6-C341-92B7-D41087ED382D}" type="datetime1">
              <a:rPr lang="en-CA" smtClean="0"/>
              <a:t>2025-08-13</a:t>
            </a:fld>
            <a:endParaRPr lang="fr"/>
          </a:p>
        </p:txBody>
      </p:sp>
      <p:sp>
        <p:nvSpPr>
          <p:cNvPr id="3" name="Footer Placeholder 2">
            <a:extLst>
              <a:ext uri="{FF2B5EF4-FFF2-40B4-BE49-F238E27FC236}">
                <a16:creationId xmlns:a16="http://schemas.microsoft.com/office/drawing/2014/main" id="{DF529A19-2A4E-8322-7616-97EC16EDAB31}"/>
              </a:ext>
            </a:extLst>
          </p:cNvPr>
          <p:cNvSpPr>
            <a:spLocks noGrp="1"/>
          </p:cNvSpPr>
          <p:nvPr>
            <p:ph type="ftr" sz="quarter" idx="11"/>
          </p:nvPr>
        </p:nvSpPr>
        <p:spPr/>
        <p:txBody>
          <a:bodyPr/>
          <a:lstStyle/>
          <a:p>
            <a:endParaRPr lang="fr"/>
          </a:p>
        </p:txBody>
      </p:sp>
      <p:sp>
        <p:nvSpPr>
          <p:cNvPr id="4" name="Slide Number Placeholder 3">
            <a:extLst>
              <a:ext uri="{FF2B5EF4-FFF2-40B4-BE49-F238E27FC236}">
                <a16:creationId xmlns:a16="http://schemas.microsoft.com/office/drawing/2014/main" id="{4871B08D-18AC-CBDA-A2C7-13595083C7BE}"/>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3936314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DD4B-F894-A299-2B90-62B0E436C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F611B-B4FF-E0A9-BB81-7ECA20136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E5565-5B76-0784-5903-687A568C324F}"/>
              </a:ext>
            </a:extLst>
          </p:cNvPr>
          <p:cNvSpPr>
            <a:spLocks noGrp="1"/>
          </p:cNvSpPr>
          <p:nvPr>
            <p:ph type="dt" sz="half" idx="10"/>
          </p:nvPr>
        </p:nvSpPr>
        <p:spPr/>
        <p:txBody>
          <a:bodyPr/>
          <a:lstStyle/>
          <a:p>
            <a:fld id="{CCB83850-F848-D049-8301-E579E87A5E29}" type="datetime1">
              <a:rPr lang="en-CA" smtClean="0"/>
              <a:t>2025-08-13</a:t>
            </a:fld>
            <a:endParaRPr lang="en-US"/>
          </a:p>
        </p:txBody>
      </p:sp>
      <p:sp>
        <p:nvSpPr>
          <p:cNvPr id="5" name="Footer Placeholder 4">
            <a:extLst>
              <a:ext uri="{FF2B5EF4-FFF2-40B4-BE49-F238E27FC236}">
                <a16:creationId xmlns:a16="http://schemas.microsoft.com/office/drawing/2014/main" id="{C78C608B-6690-577C-279E-0833A2627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AEC54-9F0D-C656-6318-CB100508C58D}"/>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3441853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7BB6-7DED-F395-FD5A-DCC9334405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
          </a:p>
        </p:txBody>
      </p:sp>
      <p:sp>
        <p:nvSpPr>
          <p:cNvPr id="3" name="Content Placeholder 2">
            <a:extLst>
              <a:ext uri="{FF2B5EF4-FFF2-40B4-BE49-F238E27FC236}">
                <a16:creationId xmlns:a16="http://schemas.microsoft.com/office/drawing/2014/main" id="{7C45B854-F210-20AB-89E6-57DA2ECFD6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
          </a:p>
        </p:txBody>
      </p:sp>
      <p:sp>
        <p:nvSpPr>
          <p:cNvPr id="4" name="Text Placeholder 3">
            <a:extLst>
              <a:ext uri="{FF2B5EF4-FFF2-40B4-BE49-F238E27FC236}">
                <a16:creationId xmlns:a16="http://schemas.microsoft.com/office/drawing/2014/main" id="{8B665ADE-7742-3A32-114D-101B97324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5B2BFE-33AC-AB0D-BFE3-B3B8BF9B729E}"/>
              </a:ext>
            </a:extLst>
          </p:cNvPr>
          <p:cNvSpPr>
            <a:spLocks noGrp="1"/>
          </p:cNvSpPr>
          <p:nvPr>
            <p:ph type="dt" sz="half" idx="10"/>
          </p:nvPr>
        </p:nvSpPr>
        <p:spPr/>
        <p:txBody>
          <a:bodyPr/>
          <a:lstStyle/>
          <a:p>
            <a:fld id="{C6681513-FB94-6C42-95EC-6CAD1733120D}" type="datetime1">
              <a:rPr lang="en-CA" smtClean="0"/>
              <a:t>2025-08-13</a:t>
            </a:fld>
            <a:endParaRPr lang="fr"/>
          </a:p>
        </p:txBody>
      </p:sp>
      <p:sp>
        <p:nvSpPr>
          <p:cNvPr id="6" name="Footer Placeholder 5">
            <a:extLst>
              <a:ext uri="{FF2B5EF4-FFF2-40B4-BE49-F238E27FC236}">
                <a16:creationId xmlns:a16="http://schemas.microsoft.com/office/drawing/2014/main" id="{67A6983B-3247-C172-17C0-1430CD397EAB}"/>
              </a:ext>
            </a:extLst>
          </p:cNvPr>
          <p:cNvSpPr>
            <a:spLocks noGrp="1"/>
          </p:cNvSpPr>
          <p:nvPr>
            <p:ph type="ftr" sz="quarter" idx="11"/>
          </p:nvPr>
        </p:nvSpPr>
        <p:spPr/>
        <p:txBody>
          <a:bodyPr/>
          <a:lstStyle/>
          <a:p>
            <a:endParaRPr lang="fr"/>
          </a:p>
        </p:txBody>
      </p:sp>
      <p:sp>
        <p:nvSpPr>
          <p:cNvPr id="7" name="Slide Number Placeholder 6">
            <a:extLst>
              <a:ext uri="{FF2B5EF4-FFF2-40B4-BE49-F238E27FC236}">
                <a16:creationId xmlns:a16="http://schemas.microsoft.com/office/drawing/2014/main" id="{393A478F-572E-6A48-20CF-FB9FAF1E4435}"/>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35481815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5417-2077-DFC6-E361-567B5CD70C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
          </a:p>
        </p:txBody>
      </p:sp>
      <p:sp>
        <p:nvSpPr>
          <p:cNvPr id="3" name="Picture Placeholder 2">
            <a:extLst>
              <a:ext uri="{FF2B5EF4-FFF2-40B4-BE49-F238E27FC236}">
                <a16:creationId xmlns:a16="http://schemas.microsoft.com/office/drawing/2014/main" id="{640CC387-9C11-F89A-61B9-CD344BC9DB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
          </a:p>
        </p:txBody>
      </p:sp>
      <p:sp>
        <p:nvSpPr>
          <p:cNvPr id="4" name="Text Placeholder 3">
            <a:extLst>
              <a:ext uri="{FF2B5EF4-FFF2-40B4-BE49-F238E27FC236}">
                <a16:creationId xmlns:a16="http://schemas.microsoft.com/office/drawing/2014/main" id="{57633C17-F382-AC81-CC34-13E066CE18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B7C9D-BB6F-32C5-27E5-CB351091260D}"/>
              </a:ext>
            </a:extLst>
          </p:cNvPr>
          <p:cNvSpPr>
            <a:spLocks noGrp="1"/>
          </p:cNvSpPr>
          <p:nvPr>
            <p:ph type="dt" sz="half" idx="10"/>
          </p:nvPr>
        </p:nvSpPr>
        <p:spPr/>
        <p:txBody>
          <a:bodyPr/>
          <a:lstStyle/>
          <a:p>
            <a:fld id="{375A52DA-94F3-F140-9938-5D46868B36F2}" type="datetime1">
              <a:rPr lang="en-CA" smtClean="0"/>
              <a:t>2025-08-13</a:t>
            </a:fld>
            <a:endParaRPr lang="fr"/>
          </a:p>
        </p:txBody>
      </p:sp>
      <p:sp>
        <p:nvSpPr>
          <p:cNvPr id="6" name="Footer Placeholder 5">
            <a:extLst>
              <a:ext uri="{FF2B5EF4-FFF2-40B4-BE49-F238E27FC236}">
                <a16:creationId xmlns:a16="http://schemas.microsoft.com/office/drawing/2014/main" id="{B4141065-2E56-12F7-64FB-1BC7073AE52E}"/>
              </a:ext>
            </a:extLst>
          </p:cNvPr>
          <p:cNvSpPr>
            <a:spLocks noGrp="1"/>
          </p:cNvSpPr>
          <p:nvPr>
            <p:ph type="ftr" sz="quarter" idx="11"/>
          </p:nvPr>
        </p:nvSpPr>
        <p:spPr/>
        <p:txBody>
          <a:bodyPr/>
          <a:lstStyle/>
          <a:p>
            <a:endParaRPr lang="fr"/>
          </a:p>
        </p:txBody>
      </p:sp>
      <p:sp>
        <p:nvSpPr>
          <p:cNvPr id="7" name="Slide Number Placeholder 6">
            <a:extLst>
              <a:ext uri="{FF2B5EF4-FFF2-40B4-BE49-F238E27FC236}">
                <a16:creationId xmlns:a16="http://schemas.microsoft.com/office/drawing/2014/main" id="{0B579194-3181-0C8E-B335-F139778790D4}"/>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9492516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BAF1-C541-1E4A-E50C-8BF793534691}"/>
              </a:ext>
            </a:extLst>
          </p:cNvPr>
          <p:cNvSpPr>
            <a:spLocks noGrp="1"/>
          </p:cNvSpPr>
          <p:nvPr>
            <p:ph type="title"/>
          </p:nvPr>
        </p:nvSpPr>
        <p:spPr/>
        <p:txBody>
          <a:bodyPr/>
          <a:lstStyle/>
          <a:p>
            <a:r>
              <a:rPr lang="en-US"/>
              <a:t>Click to edit Master title style</a:t>
            </a:r>
            <a:endParaRPr lang="fr"/>
          </a:p>
        </p:txBody>
      </p:sp>
      <p:sp>
        <p:nvSpPr>
          <p:cNvPr id="3" name="Vertical Text Placeholder 2">
            <a:extLst>
              <a:ext uri="{FF2B5EF4-FFF2-40B4-BE49-F238E27FC236}">
                <a16:creationId xmlns:a16="http://schemas.microsoft.com/office/drawing/2014/main" id="{693E168C-BABD-71C1-9F5F-2A27EF656F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
          </a:p>
        </p:txBody>
      </p:sp>
      <p:sp>
        <p:nvSpPr>
          <p:cNvPr id="4" name="Date Placeholder 3">
            <a:extLst>
              <a:ext uri="{FF2B5EF4-FFF2-40B4-BE49-F238E27FC236}">
                <a16:creationId xmlns:a16="http://schemas.microsoft.com/office/drawing/2014/main" id="{85E34AD6-418D-0D57-7353-D89BD6701E9F}"/>
              </a:ext>
            </a:extLst>
          </p:cNvPr>
          <p:cNvSpPr>
            <a:spLocks noGrp="1"/>
          </p:cNvSpPr>
          <p:nvPr>
            <p:ph type="dt" sz="half" idx="10"/>
          </p:nvPr>
        </p:nvSpPr>
        <p:spPr/>
        <p:txBody>
          <a:bodyPr/>
          <a:lstStyle/>
          <a:p>
            <a:fld id="{94567ADF-CBA3-E342-AFA7-1A8FC41E5E04}" type="datetime1">
              <a:rPr lang="en-CA" smtClean="0"/>
              <a:t>2025-08-13</a:t>
            </a:fld>
            <a:endParaRPr lang="fr"/>
          </a:p>
        </p:txBody>
      </p:sp>
      <p:sp>
        <p:nvSpPr>
          <p:cNvPr id="5" name="Footer Placeholder 4">
            <a:extLst>
              <a:ext uri="{FF2B5EF4-FFF2-40B4-BE49-F238E27FC236}">
                <a16:creationId xmlns:a16="http://schemas.microsoft.com/office/drawing/2014/main" id="{9F92CC75-328F-50C5-66A2-C5674707C112}"/>
              </a:ext>
            </a:extLst>
          </p:cNvPr>
          <p:cNvSpPr>
            <a:spLocks noGrp="1"/>
          </p:cNvSpPr>
          <p:nvPr>
            <p:ph type="ftr" sz="quarter" idx="11"/>
          </p:nvPr>
        </p:nvSpPr>
        <p:spPr/>
        <p:txBody>
          <a:bodyPr/>
          <a:lstStyle/>
          <a:p>
            <a:endParaRPr lang="fr"/>
          </a:p>
        </p:txBody>
      </p:sp>
      <p:sp>
        <p:nvSpPr>
          <p:cNvPr id="6" name="Slide Number Placeholder 5">
            <a:extLst>
              <a:ext uri="{FF2B5EF4-FFF2-40B4-BE49-F238E27FC236}">
                <a16:creationId xmlns:a16="http://schemas.microsoft.com/office/drawing/2014/main" id="{9451423E-3878-DCE4-BD9C-E904FE55504E}"/>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1071894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07AC24-6ECC-701D-0223-82A18E534C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
          </a:p>
        </p:txBody>
      </p:sp>
      <p:sp>
        <p:nvSpPr>
          <p:cNvPr id="3" name="Vertical Text Placeholder 2">
            <a:extLst>
              <a:ext uri="{FF2B5EF4-FFF2-40B4-BE49-F238E27FC236}">
                <a16:creationId xmlns:a16="http://schemas.microsoft.com/office/drawing/2014/main" id="{FA5F81F4-3155-EADB-EB8B-733A3CDD0F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
          </a:p>
        </p:txBody>
      </p:sp>
      <p:sp>
        <p:nvSpPr>
          <p:cNvPr id="4" name="Date Placeholder 3">
            <a:extLst>
              <a:ext uri="{FF2B5EF4-FFF2-40B4-BE49-F238E27FC236}">
                <a16:creationId xmlns:a16="http://schemas.microsoft.com/office/drawing/2014/main" id="{4FA2D624-9FED-5D1D-72C7-A4BBBAC168E8}"/>
              </a:ext>
            </a:extLst>
          </p:cNvPr>
          <p:cNvSpPr>
            <a:spLocks noGrp="1"/>
          </p:cNvSpPr>
          <p:nvPr>
            <p:ph type="dt" sz="half" idx="10"/>
          </p:nvPr>
        </p:nvSpPr>
        <p:spPr/>
        <p:txBody>
          <a:bodyPr/>
          <a:lstStyle/>
          <a:p>
            <a:fld id="{2FDBB4CF-73B3-B64F-8E54-8C5BA20E177C}" type="datetime1">
              <a:rPr lang="en-CA" smtClean="0"/>
              <a:t>2025-08-13</a:t>
            </a:fld>
            <a:endParaRPr lang="fr"/>
          </a:p>
        </p:txBody>
      </p:sp>
      <p:sp>
        <p:nvSpPr>
          <p:cNvPr id="5" name="Footer Placeholder 4">
            <a:extLst>
              <a:ext uri="{FF2B5EF4-FFF2-40B4-BE49-F238E27FC236}">
                <a16:creationId xmlns:a16="http://schemas.microsoft.com/office/drawing/2014/main" id="{22D00038-883A-F594-7AF7-FE5611A924B3}"/>
              </a:ext>
            </a:extLst>
          </p:cNvPr>
          <p:cNvSpPr>
            <a:spLocks noGrp="1"/>
          </p:cNvSpPr>
          <p:nvPr>
            <p:ph type="ftr" sz="quarter" idx="11"/>
          </p:nvPr>
        </p:nvSpPr>
        <p:spPr/>
        <p:txBody>
          <a:bodyPr/>
          <a:lstStyle/>
          <a:p>
            <a:endParaRPr lang="fr"/>
          </a:p>
        </p:txBody>
      </p:sp>
      <p:sp>
        <p:nvSpPr>
          <p:cNvPr id="6" name="Slide Number Placeholder 5">
            <a:extLst>
              <a:ext uri="{FF2B5EF4-FFF2-40B4-BE49-F238E27FC236}">
                <a16:creationId xmlns:a16="http://schemas.microsoft.com/office/drawing/2014/main" id="{21DF6022-E961-B973-CDFD-068CC00C880C}"/>
              </a:ext>
            </a:extLst>
          </p:cNvPr>
          <p:cNvSpPr>
            <a:spLocks noGrp="1"/>
          </p:cNvSpPr>
          <p:nvPr>
            <p:ph type="sldNum" sz="quarter" idx="12"/>
          </p:nvPr>
        </p:nvSpPr>
        <p:spPr/>
        <p:txBody>
          <a:bodyPr/>
          <a:lstStyle/>
          <a:p>
            <a:fld id="{B1A6E7CA-28A3-4B48-B5D2-58AFB075B021}" type="slidenum">
              <a:rPr lang="fr" smtClean="0"/>
              <a:t>‹#›</a:t>
            </a:fld>
            <a:endParaRPr lang="fr"/>
          </a:p>
        </p:txBody>
      </p:sp>
    </p:spTree>
    <p:extLst>
      <p:ext uri="{BB962C8B-B14F-4D97-AF65-F5344CB8AC3E}">
        <p14:creationId xmlns:p14="http://schemas.microsoft.com/office/powerpoint/2010/main" val="3794913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31F6-C462-A65B-8217-7BD60CB331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73A212-05FF-0548-10F4-AA15FA0279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081C2B-61F8-043E-9ED2-8FA94613D231}"/>
              </a:ext>
            </a:extLst>
          </p:cNvPr>
          <p:cNvSpPr>
            <a:spLocks noGrp="1"/>
          </p:cNvSpPr>
          <p:nvPr>
            <p:ph type="dt" sz="half" idx="10"/>
          </p:nvPr>
        </p:nvSpPr>
        <p:spPr/>
        <p:txBody>
          <a:bodyPr/>
          <a:lstStyle/>
          <a:p>
            <a:fld id="{9A4958A3-4A19-484C-B687-A9F52E676665}" type="datetime1">
              <a:rPr lang="en-CA" smtClean="0"/>
              <a:t>2025-08-13</a:t>
            </a:fld>
            <a:endParaRPr lang="en-US"/>
          </a:p>
        </p:txBody>
      </p:sp>
      <p:sp>
        <p:nvSpPr>
          <p:cNvPr id="5" name="Footer Placeholder 4">
            <a:extLst>
              <a:ext uri="{FF2B5EF4-FFF2-40B4-BE49-F238E27FC236}">
                <a16:creationId xmlns:a16="http://schemas.microsoft.com/office/drawing/2014/main" id="{17D6F2AF-07BB-DFE8-4E9A-11E934226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26806-1966-C1E2-2B6F-C22346F6E131}"/>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355965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FC7A-0E7A-A019-436E-1B5DF03965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B6CEF6-7897-A15A-1DF0-3704BA0272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4F07E5-0F47-707B-93E7-77E6F43B7C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99CA2F-7F87-4120-8D47-C414548AF58E}"/>
              </a:ext>
            </a:extLst>
          </p:cNvPr>
          <p:cNvSpPr>
            <a:spLocks noGrp="1"/>
          </p:cNvSpPr>
          <p:nvPr>
            <p:ph type="dt" sz="half" idx="10"/>
          </p:nvPr>
        </p:nvSpPr>
        <p:spPr/>
        <p:txBody>
          <a:bodyPr/>
          <a:lstStyle/>
          <a:p>
            <a:fld id="{B018EF42-AFA5-1E4F-B4A6-B7D924874700}" type="datetime1">
              <a:rPr lang="en-CA" smtClean="0"/>
              <a:t>2025-08-13</a:t>
            </a:fld>
            <a:endParaRPr lang="en-US"/>
          </a:p>
        </p:txBody>
      </p:sp>
      <p:sp>
        <p:nvSpPr>
          <p:cNvPr id="6" name="Footer Placeholder 5">
            <a:extLst>
              <a:ext uri="{FF2B5EF4-FFF2-40B4-BE49-F238E27FC236}">
                <a16:creationId xmlns:a16="http://schemas.microsoft.com/office/drawing/2014/main" id="{674DE99D-A150-8FE6-66A1-741DC81A4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A9280-07E3-9F9B-3B83-0FD5C154E65D}"/>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1939400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D128-041A-D591-6025-D897D9E7E6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FB7EB3-5CCE-5D21-AF41-C14E08FCA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B372F9-8085-CBCE-0994-58A697254B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091E1C-CFAD-58C2-AB0B-7A4287C3AA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F503FD-6D5E-FC83-0C62-4BC114D153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01F191-12DA-138F-DDAD-14138076DF9B}"/>
              </a:ext>
            </a:extLst>
          </p:cNvPr>
          <p:cNvSpPr>
            <a:spLocks noGrp="1"/>
          </p:cNvSpPr>
          <p:nvPr>
            <p:ph type="dt" sz="half" idx="10"/>
          </p:nvPr>
        </p:nvSpPr>
        <p:spPr/>
        <p:txBody>
          <a:bodyPr/>
          <a:lstStyle/>
          <a:p>
            <a:fld id="{120B6AED-FBE2-1248-9324-ADF2C7DF9A4D}" type="datetime1">
              <a:rPr lang="en-CA" smtClean="0"/>
              <a:t>2025-08-13</a:t>
            </a:fld>
            <a:endParaRPr lang="en-US"/>
          </a:p>
        </p:txBody>
      </p:sp>
      <p:sp>
        <p:nvSpPr>
          <p:cNvPr id="8" name="Footer Placeholder 7">
            <a:extLst>
              <a:ext uri="{FF2B5EF4-FFF2-40B4-BE49-F238E27FC236}">
                <a16:creationId xmlns:a16="http://schemas.microsoft.com/office/drawing/2014/main" id="{6559E474-F98B-FDC7-6FC0-E58AFDA87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2BDB7B-719E-30C4-9E20-5BCC77905789}"/>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2451991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8018-DF2A-2CF7-750B-5E8DE0A115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9323C0-6F68-282F-C905-452C163872F1}"/>
              </a:ext>
            </a:extLst>
          </p:cNvPr>
          <p:cNvSpPr>
            <a:spLocks noGrp="1"/>
          </p:cNvSpPr>
          <p:nvPr>
            <p:ph type="dt" sz="half" idx="10"/>
          </p:nvPr>
        </p:nvSpPr>
        <p:spPr/>
        <p:txBody>
          <a:bodyPr/>
          <a:lstStyle/>
          <a:p>
            <a:fld id="{53EFF33C-12AC-6B40-BD72-26CCED30F685}" type="datetime1">
              <a:rPr lang="en-CA" smtClean="0"/>
              <a:t>2025-08-13</a:t>
            </a:fld>
            <a:endParaRPr lang="en-US"/>
          </a:p>
        </p:txBody>
      </p:sp>
      <p:sp>
        <p:nvSpPr>
          <p:cNvPr id="4" name="Footer Placeholder 3">
            <a:extLst>
              <a:ext uri="{FF2B5EF4-FFF2-40B4-BE49-F238E27FC236}">
                <a16:creationId xmlns:a16="http://schemas.microsoft.com/office/drawing/2014/main" id="{242C6A4F-1C21-7C32-33DB-7BABD0D6CD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5B138E-2B53-C2AF-C555-20947C91D730}"/>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3845933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254510-DAFF-540F-B86E-C036A18B78C6}"/>
              </a:ext>
            </a:extLst>
          </p:cNvPr>
          <p:cNvSpPr>
            <a:spLocks noGrp="1"/>
          </p:cNvSpPr>
          <p:nvPr>
            <p:ph type="dt" sz="half" idx="10"/>
          </p:nvPr>
        </p:nvSpPr>
        <p:spPr/>
        <p:txBody>
          <a:bodyPr/>
          <a:lstStyle/>
          <a:p>
            <a:fld id="{937415D9-6E97-D54A-BC32-FFC3368301D7}" type="datetime1">
              <a:rPr lang="en-CA" smtClean="0"/>
              <a:t>2025-08-13</a:t>
            </a:fld>
            <a:endParaRPr lang="en-US"/>
          </a:p>
        </p:txBody>
      </p:sp>
      <p:sp>
        <p:nvSpPr>
          <p:cNvPr id="3" name="Footer Placeholder 2">
            <a:extLst>
              <a:ext uri="{FF2B5EF4-FFF2-40B4-BE49-F238E27FC236}">
                <a16:creationId xmlns:a16="http://schemas.microsoft.com/office/drawing/2014/main" id="{C7761F25-7F3F-FEA6-08C9-967FA2ED07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F9E078-2726-C767-C1E1-803913A2D64A}"/>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189019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F5D8-1B26-692A-9D47-71CD63A459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D7AB55-691B-6949-B12E-DED63B26E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66DE81-0021-F2DB-05C8-D80CE299D2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5FC26A-8686-A37D-14A8-2FFFB28947D9}"/>
              </a:ext>
            </a:extLst>
          </p:cNvPr>
          <p:cNvSpPr>
            <a:spLocks noGrp="1"/>
          </p:cNvSpPr>
          <p:nvPr>
            <p:ph type="dt" sz="half" idx="10"/>
          </p:nvPr>
        </p:nvSpPr>
        <p:spPr/>
        <p:txBody>
          <a:bodyPr/>
          <a:lstStyle/>
          <a:p>
            <a:fld id="{63E88580-85DB-6A4D-BC98-7A35CEEA1DDD}" type="datetime1">
              <a:rPr lang="en-CA" smtClean="0"/>
              <a:t>2025-08-13</a:t>
            </a:fld>
            <a:endParaRPr lang="en-US"/>
          </a:p>
        </p:txBody>
      </p:sp>
      <p:sp>
        <p:nvSpPr>
          <p:cNvPr id="6" name="Footer Placeholder 5">
            <a:extLst>
              <a:ext uri="{FF2B5EF4-FFF2-40B4-BE49-F238E27FC236}">
                <a16:creationId xmlns:a16="http://schemas.microsoft.com/office/drawing/2014/main" id="{CF984D56-647C-BFD3-A3DA-7A3654A77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E0BB3-4E49-DB93-7538-3639FBC08CCC}"/>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288747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0898-BC8F-6F38-02C2-0662FDCAD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9FFBAD-74A0-AC9C-DD93-8150305BEF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F67536-D3E3-DF35-EC2A-43E5CDAEA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B3690-7940-D5A9-875F-8372C4BCB1AC}"/>
              </a:ext>
            </a:extLst>
          </p:cNvPr>
          <p:cNvSpPr>
            <a:spLocks noGrp="1"/>
          </p:cNvSpPr>
          <p:nvPr>
            <p:ph type="dt" sz="half" idx="10"/>
          </p:nvPr>
        </p:nvSpPr>
        <p:spPr/>
        <p:txBody>
          <a:bodyPr/>
          <a:lstStyle/>
          <a:p>
            <a:fld id="{84BA6205-7ECD-814D-93C0-36329A5289E2}" type="datetime1">
              <a:rPr lang="en-CA" smtClean="0"/>
              <a:t>2025-08-13</a:t>
            </a:fld>
            <a:endParaRPr lang="en-US"/>
          </a:p>
        </p:txBody>
      </p:sp>
      <p:sp>
        <p:nvSpPr>
          <p:cNvPr id="6" name="Footer Placeholder 5">
            <a:extLst>
              <a:ext uri="{FF2B5EF4-FFF2-40B4-BE49-F238E27FC236}">
                <a16:creationId xmlns:a16="http://schemas.microsoft.com/office/drawing/2014/main" id="{D96CF99A-31BC-5D7F-8AD0-8F18AB62A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FE381B-A2CA-B104-7530-56E9F26B2506}"/>
              </a:ext>
            </a:extLst>
          </p:cNvPr>
          <p:cNvSpPr>
            <a:spLocks noGrp="1"/>
          </p:cNvSpPr>
          <p:nvPr>
            <p:ph type="sldNum" sz="quarter" idx="12"/>
          </p:nvPr>
        </p:nvSpPr>
        <p:spPr/>
        <p:txBody>
          <a:bodyPr/>
          <a:lstStyle/>
          <a:p>
            <a:fld id="{EF8F7B77-FF1E-4E09-8B1B-736F89395D76}" type="slidenum">
              <a:rPr lang="en-US" smtClean="0"/>
              <a:t>‹#›</a:t>
            </a:fld>
            <a:endParaRPr lang="en-US"/>
          </a:p>
        </p:txBody>
      </p:sp>
    </p:spTree>
    <p:extLst>
      <p:ext uri="{BB962C8B-B14F-4D97-AF65-F5344CB8AC3E}">
        <p14:creationId xmlns:p14="http://schemas.microsoft.com/office/powerpoint/2010/main" val="344053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805E79-CCDE-0BFF-5B1D-CE206096B2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B06AC9-E9E6-20B0-F1A7-B0BC187F79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92DBF-7E8A-E11A-52A6-0B95F6C0D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533D9-183F-4040-874F-2C812A9AF104}" type="datetime1">
              <a:rPr lang="en-CA" smtClean="0"/>
              <a:t>2025-08-13</a:t>
            </a:fld>
            <a:endParaRPr lang="en-US"/>
          </a:p>
        </p:txBody>
      </p:sp>
      <p:sp>
        <p:nvSpPr>
          <p:cNvPr id="5" name="Footer Placeholder 4">
            <a:extLst>
              <a:ext uri="{FF2B5EF4-FFF2-40B4-BE49-F238E27FC236}">
                <a16:creationId xmlns:a16="http://schemas.microsoft.com/office/drawing/2014/main" id="{63B3F0BB-BDF8-52E1-499D-99775F305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03BDD9-8584-FCE5-72B3-15C75A606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8F7B77-FF1E-4E09-8B1B-736F89395D76}" type="slidenum">
              <a:rPr lang="en-US" smtClean="0"/>
              <a:t>‹#›</a:t>
            </a:fld>
            <a:endParaRPr lang="en-US"/>
          </a:p>
        </p:txBody>
      </p:sp>
    </p:spTree>
    <p:extLst>
      <p:ext uri="{BB962C8B-B14F-4D97-AF65-F5344CB8AC3E}">
        <p14:creationId xmlns:p14="http://schemas.microsoft.com/office/powerpoint/2010/main" val="16160548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4AC03-BA3E-657C-15F9-3971CCE44B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
          </a:p>
        </p:txBody>
      </p:sp>
      <p:sp>
        <p:nvSpPr>
          <p:cNvPr id="3" name="Text Placeholder 2">
            <a:extLst>
              <a:ext uri="{FF2B5EF4-FFF2-40B4-BE49-F238E27FC236}">
                <a16:creationId xmlns:a16="http://schemas.microsoft.com/office/drawing/2014/main" id="{C8B627AE-65E1-7F56-77CA-CE568EA29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
          </a:p>
        </p:txBody>
      </p:sp>
      <p:sp>
        <p:nvSpPr>
          <p:cNvPr id="4" name="Date Placeholder 3">
            <a:extLst>
              <a:ext uri="{FF2B5EF4-FFF2-40B4-BE49-F238E27FC236}">
                <a16:creationId xmlns:a16="http://schemas.microsoft.com/office/drawing/2014/main" id="{B71A90DB-E275-A138-8D2D-848AC6CB18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23D682-7336-4040-994E-F501AA0F3CD8}" type="datetime1">
              <a:rPr lang="en-CA" smtClean="0"/>
              <a:t>2025-08-13</a:t>
            </a:fld>
            <a:endParaRPr lang="fr"/>
          </a:p>
        </p:txBody>
      </p:sp>
      <p:sp>
        <p:nvSpPr>
          <p:cNvPr id="5" name="Footer Placeholder 4">
            <a:extLst>
              <a:ext uri="{FF2B5EF4-FFF2-40B4-BE49-F238E27FC236}">
                <a16:creationId xmlns:a16="http://schemas.microsoft.com/office/drawing/2014/main" id="{4AB372B2-AE48-A179-20B3-B7C528ADF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
          </a:p>
        </p:txBody>
      </p:sp>
      <p:sp>
        <p:nvSpPr>
          <p:cNvPr id="6" name="Slide Number Placeholder 5">
            <a:extLst>
              <a:ext uri="{FF2B5EF4-FFF2-40B4-BE49-F238E27FC236}">
                <a16:creationId xmlns:a16="http://schemas.microsoft.com/office/drawing/2014/main" id="{EFB32FCE-69A8-91F8-7A56-258815535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A6E7CA-28A3-4B48-B5D2-58AFB075B021}" type="slidenum">
              <a:rPr lang="fr" smtClean="0"/>
              <a:t>‹#›</a:t>
            </a:fld>
            <a:endParaRPr lang="fr"/>
          </a:p>
        </p:txBody>
      </p:sp>
    </p:spTree>
    <p:extLst>
      <p:ext uri="{BB962C8B-B14F-4D97-AF65-F5344CB8AC3E}">
        <p14:creationId xmlns:p14="http://schemas.microsoft.com/office/powerpoint/2010/main" val="3040972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ataintelo.com/report/citizen-engagement-software-mark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datahorizzonresearch.com/citizen-engagement-software-market-4638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2.jpg"/><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7477"/>
          </a:schemeClr>
        </a:solidFill>
        <a:effectLst/>
      </p:bgPr>
    </p:bg>
    <p:spTree>
      <p:nvGrpSpPr>
        <p:cNvPr id="1" name=""/>
        <p:cNvGrpSpPr/>
        <p:nvPr/>
      </p:nvGrpSpPr>
      <p:grpSpPr>
        <a:xfrm>
          <a:off x="0" y="0"/>
          <a:ext cx="0" cy="0"/>
          <a:chOff x="0" y="0"/>
          <a:chExt cx="0" cy="0"/>
        </a:xfrm>
      </p:grpSpPr>
      <p:pic>
        <p:nvPicPr>
          <p:cNvPr id="5" name="Content Placeholder 4" descr="A black square with a letter s in it&#10;&#10;AI-generated content may be incorrect.">
            <a:extLst>
              <a:ext uri="{FF2B5EF4-FFF2-40B4-BE49-F238E27FC236}">
                <a16:creationId xmlns:a16="http://schemas.microsoft.com/office/drawing/2014/main" id="{FBD02F61-995D-E83E-5AB7-491DE96CC832}"/>
              </a:ext>
            </a:extLst>
          </p:cNvPr>
          <p:cNvPicPr>
            <a:picLocks noGrp="1" noChangeAspect="1"/>
          </p:cNvPicPr>
          <p:nvPr>
            <p:ph idx="1"/>
          </p:nvPr>
        </p:nvPicPr>
        <p:blipFill>
          <a:blip r:embed="rId3"/>
          <a:srcRect l="18291" t="15158" r="15720" b="15824"/>
          <a:stretch>
            <a:fillRect/>
          </a:stretch>
        </p:blipFill>
        <p:spPr>
          <a:xfrm>
            <a:off x="5283058" y="2164457"/>
            <a:ext cx="2532670" cy="2648933"/>
          </a:xfrm>
          <a:prstGeom prst="rect">
            <a:avLst/>
          </a:prstGeom>
        </p:spPr>
      </p:pic>
      <p:pic>
        <p:nvPicPr>
          <p:cNvPr id="6" name="Picture 5" descr="A black background with circles&#10;&#10;AI-generated content may be incorrect.">
            <a:extLst>
              <a:ext uri="{FF2B5EF4-FFF2-40B4-BE49-F238E27FC236}">
                <a16:creationId xmlns:a16="http://schemas.microsoft.com/office/drawing/2014/main" id="{1238506F-2DE3-E9E2-115A-94DE5AF07094}"/>
              </a:ext>
            </a:extLst>
          </p:cNvPr>
          <p:cNvPicPr>
            <a:picLocks noChangeAspect="1"/>
          </p:cNvPicPr>
          <p:nvPr/>
        </p:nvPicPr>
        <p:blipFill>
          <a:blip r:embed="rId4"/>
          <a:srcRect l="21247" t="16731" r="35108" b="40513"/>
          <a:stretch>
            <a:fillRect/>
          </a:stretch>
        </p:blipFill>
        <p:spPr>
          <a:xfrm>
            <a:off x="1455001" y="2213526"/>
            <a:ext cx="2309568" cy="2262433"/>
          </a:xfrm>
          <a:prstGeom prst="rect">
            <a:avLst/>
          </a:prstGeom>
        </p:spPr>
      </p:pic>
      <p:sp>
        <p:nvSpPr>
          <p:cNvPr id="8" name="TextBox 7">
            <a:extLst>
              <a:ext uri="{FF2B5EF4-FFF2-40B4-BE49-F238E27FC236}">
                <a16:creationId xmlns:a16="http://schemas.microsoft.com/office/drawing/2014/main" id="{1ACCFCC5-6658-611B-469D-85715AC05844}"/>
              </a:ext>
            </a:extLst>
          </p:cNvPr>
          <p:cNvSpPr txBox="1"/>
          <p:nvPr/>
        </p:nvSpPr>
        <p:spPr>
          <a:xfrm>
            <a:off x="5850934" y="4652507"/>
            <a:ext cx="1372204" cy="584775"/>
          </a:xfrm>
          <a:prstGeom prst="rect">
            <a:avLst/>
          </a:prstGeom>
          <a:noFill/>
        </p:spPr>
        <p:txBody>
          <a:bodyPr wrap="square" rtlCol="0">
            <a:spAutoFit/>
          </a:bodyPr>
          <a:lstStyle/>
          <a:p>
            <a:pPr algn="ctr"/>
            <a:r>
              <a:rPr lang="fr" sz="3200" b="1" dirty="0">
                <a:latin typeface="Roboto" panose="02000000000000000000" pitchFamily="2" charset="0"/>
                <a:ea typeface="Roboto" panose="02000000000000000000" pitchFamily="2" charset="0"/>
                <a:cs typeface="Roboto" panose="02000000000000000000" pitchFamily="2" charset="0"/>
              </a:rPr>
              <a:t>Psi</a:t>
            </a:r>
          </a:p>
        </p:txBody>
      </p:sp>
      <p:sp>
        <p:nvSpPr>
          <p:cNvPr id="9" name="TextBox 8">
            <a:extLst>
              <a:ext uri="{FF2B5EF4-FFF2-40B4-BE49-F238E27FC236}">
                <a16:creationId xmlns:a16="http://schemas.microsoft.com/office/drawing/2014/main" id="{763D0031-7348-A9D2-F6E0-C8EEDE6AE3EE}"/>
              </a:ext>
            </a:extLst>
          </p:cNvPr>
          <p:cNvSpPr txBox="1"/>
          <p:nvPr/>
        </p:nvSpPr>
        <p:spPr>
          <a:xfrm>
            <a:off x="1516774" y="4608097"/>
            <a:ext cx="2309568" cy="584775"/>
          </a:xfrm>
          <a:prstGeom prst="rect">
            <a:avLst/>
          </a:prstGeom>
          <a:noFill/>
        </p:spPr>
        <p:txBody>
          <a:bodyPr wrap="square" rtlCol="0">
            <a:spAutoFit/>
          </a:bodyPr>
          <a:lstStyle/>
          <a:p>
            <a:r>
              <a:rPr lang="fr" sz="3200" b="1" dirty="0" err="1">
                <a:latin typeface="Roboto" panose="02000000000000000000" pitchFamily="2" charset="0"/>
                <a:ea typeface="Roboto" panose="02000000000000000000" pitchFamily="2" charset="0"/>
                <a:cs typeface="Roboto" panose="02000000000000000000" pitchFamily="2" charset="0"/>
              </a:rPr>
              <a:t>WeDesign</a:t>
            </a:r>
            <a:r>
              <a:rPr lang="fr" sz="3200" b="1" dirty="0">
                <a:latin typeface="Roboto" panose="02000000000000000000" pitchFamily="2" charset="0"/>
                <a:ea typeface="Roboto" panose="02000000000000000000" pitchFamily="2" charset="0"/>
                <a:cs typeface="Roboto" panose="02000000000000000000" pitchFamily="2" charset="0"/>
              </a:rPr>
              <a:t>+</a:t>
            </a:r>
          </a:p>
        </p:txBody>
      </p:sp>
      <p:sp>
        <p:nvSpPr>
          <p:cNvPr id="13" name="TextBox 12">
            <a:extLst>
              <a:ext uri="{FF2B5EF4-FFF2-40B4-BE49-F238E27FC236}">
                <a16:creationId xmlns:a16="http://schemas.microsoft.com/office/drawing/2014/main" id="{0A315480-9CA6-5678-F64A-40A2339CCA5A}"/>
              </a:ext>
            </a:extLst>
          </p:cNvPr>
          <p:cNvSpPr txBox="1"/>
          <p:nvPr/>
        </p:nvSpPr>
        <p:spPr>
          <a:xfrm>
            <a:off x="191732" y="6356919"/>
            <a:ext cx="2610465" cy="369332"/>
          </a:xfrm>
          <a:prstGeom prst="rect">
            <a:avLst/>
          </a:prstGeom>
          <a:noFill/>
        </p:spPr>
        <p:txBody>
          <a:bodyPr wrap="square" rtlCol="0">
            <a:spAutoFit/>
          </a:bodyPr>
          <a:lstStyle/>
          <a:p>
            <a:r>
              <a:rPr lang="fr" dirty="0">
                <a:solidFill>
                  <a:srgbClr val="0070C0"/>
                </a:solidFill>
                <a:latin typeface="Roboto" panose="02000000000000000000" pitchFamily="2" charset="0"/>
                <a:ea typeface="Roboto" panose="02000000000000000000" pitchFamily="2" charset="0"/>
                <a:cs typeface="Roboto" panose="02000000000000000000" pitchFamily="2" charset="0"/>
              </a:rPr>
              <a:t>03 July 2025</a:t>
            </a:r>
          </a:p>
        </p:txBody>
      </p:sp>
      <p:pic>
        <p:nvPicPr>
          <p:cNvPr id="33802" name="Picture 10" descr="Du nouveau chez IVADO | IVADO">
            <a:extLst>
              <a:ext uri="{FF2B5EF4-FFF2-40B4-BE49-F238E27FC236}">
                <a16:creationId xmlns:a16="http://schemas.microsoft.com/office/drawing/2014/main" id="{C453F2B0-42B8-ACB0-9290-090734BAF1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468" y="6088649"/>
            <a:ext cx="1991117" cy="668113"/>
          </a:xfrm>
          <a:prstGeom prst="rect">
            <a:avLst/>
          </a:prstGeom>
          <a:noFill/>
          <a:extLst>
            <a:ext uri="{909E8E84-426E-40DD-AFC4-6F175D3DCCD1}">
              <a14:hiddenFill xmlns:a14="http://schemas.microsoft.com/office/drawing/2010/main">
                <a:solidFill>
                  <a:srgbClr val="FFFFFF"/>
                </a:solidFill>
              </a14:hiddenFill>
            </a:ext>
          </a:extLst>
        </p:spPr>
      </p:pic>
      <p:pic>
        <p:nvPicPr>
          <p:cNvPr id="33804" name="Picture 12" descr="Mila (research institute) - Wikipedia">
            <a:extLst>
              <a:ext uri="{FF2B5EF4-FFF2-40B4-BE49-F238E27FC236}">
                <a16:creationId xmlns:a16="http://schemas.microsoft.com/office/drawing/2014/main" id="{865F61C4-3D26-D6D9-2048-425235795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4944" y="5883796"/>
            <a:ext cx="1711990" cy="1069995"/>
          </a:xfrm>
          <a:prstGeom prst="rect">
            <a:avLst/>
          </a:prstGeom>
          <a:noFill/>
          <a:extLst>
            <a:ext uri="{909E8E84-426E-40DD-AFC4-6F175D3DCCD1}">
              <a14:hiddenFill xmlns:a14="http://schemas.microsoft.com/office/drawing/2010/main">
                <a:solidFill>
                  <a:srgbClr val="FFFFFF"/>
                </a:solidFill>
              </a14:hiddenFill>
            </a:ext>
          </a:extLst>
        </p:spPr>
      </p:pic>
      <p:pic>
        <p:nvPicPr>
          <p:cNvPr id="33806" name="Picture 14">
            <a:extLst>
              <a:ext uri="{FF2B5EF4-FFF2-40B4-BE49-F238E27FC236}">
                <a16:creationId xmlns:a16="http://schemas.microsoft.com/office/drawing/2014/main" id="{3B2D74CD-1A3D-381B-9D74-6C4407B1D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2486" y="5885484"/>
            <a:ext cx="1982382" cy="8099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8F2D89-C28F-B108-14C0-7A8D6C6DB58E}"/>
              </a:ext>
            </a:extLst>
          </p:cNvPr>
          <p:cNvSpPr txBox="1"/>
          <p:nvPr/>
        </p:nvSpPr>
        <p:spPr>
          <a:xfrm>
            <a:off x="7873887" y="2288338"/>
            <a:ext cx="3153777" cy="2246769"/>
          </a:xfrm>
          <a:prstGeom prst="rect">
            <a:avLst/>
          </a:prstGeom>
          <a:noFill/>
        </p:spPr>
        <p:txBody>
          <a:bodyPr wrap="square">
            <a:spAutoFit/>
          </a:bodyPr>
          <a:lstStyle/>
          <a:p>
            <a:pPr>
              <a:lnSpc>
                <a:spcPct val="150000"/>
              </a:lnSpc>
            </a:pPr>
            <a:r>
              <a:rPr lang="en-CA" sz="2400" b="1" dirty="0">
                <a:latin typeface="Roboto" panose="02000000000000000000" pitchFamily="2" charset="0"/>
                <a:ea typeface="Roboto" panose="02000000000000000000" pitchFamily="2" charset="0"/>
                <a:cs typeface="Roboto" panose="02000000000000000000" pitchFamily="2" charset="0"/>
              </a:rPr>
              <a:t>DESIGNING INCLUSIVE PUBLIC SPACES THROUGH PARTICIPATORY AI</a:t>
            </a:r>
            <a:endParaRPr lang="fr" sz="2400" b="1" dirty="0">
              <a:latin typeface="Roboto" panose="02000000000000000000" pitchFamily="2" charset="0"/>
              <a:ea typeface="Roboto" panose="02000000000000000000" pitchFamily="2" charset="0"/>
              <a:cs typeface="Roboto" panose="02000000000000000000" pitchFamily="2" charset="0"/>
            </a:endParaRPr>
          </a:p>
        </p:txBody>
      </p:sp>
      <p:cxnSp>
        <p:nvCxnSpPr>
          <p:cNvPr id="7" name="Straight Connector 6">
            <a:extLst>
              <a:ext uri="{FF2B5EF4-FFF2-40B4-BE49-F238E27FC236}">
                <a16:creationId xmlns:a16="http://schemas.microsoft.com/office/drawing/2014/main" id="{5B0D2B26-4B72-2037-FEC7-C1CC64278C5A}"/>
              </a:ext>
            </a:extLst>
          </p:cNvPr>
          <p:cNvCxnSpPr>
            <a:cxnSpLocks/>
          </p:cNvCxnSpPr>
          <p:nvPr/>
        </p:nvCxnSpPr>
        <p:spPr>
          <a:xfrm>
            <a:off x="4492639" y="2522171"/>
            <a:ext cx="0" cy="1731362"/>
          </a:xfrm>
          <a:prstGeom prst="line">
            <a:avLst/>
          </a:prstGeom>
          <a:ln w="508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3197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279"/>
        </a:solidFill>
        <a:effectLst/>
      </p:bgPr>
    </p:bg>
    <p:spTree>
      <p:nvGrpSpPr>
        <p:cNvPr id="1" name="">
          <a:extLst>
            <a:ext uri="{FF2B5EF4-FFF2-40B4-BE49-F238E27FC236}">
              <a16:creationId xmlns:a16="http://schemas.microsoft.com/office/drawing/2014/main" id="{AF9237A5-9110-24A8-E62E-669CC5BBA7E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6092EB7B-D819-A23D-784E-38E5D088CBEA}"/>
              </a:ext>
            </a:extLst>
          </p:cNvPr>
          <p:cNvPicPr>
            <a:picLocks noChangeAspect="1"/>
          </p:cNvPicPr>
          <p:nvPr/>
        </p:nvPicPr>
        <p:blipFill>
          <a:blip r:embed="rId3">
            <a:alphaModFix amt="50000"/>
          </a:blip>
          <a:stretch>
            <a:fillRect/>
          </a:stretch>
        </p:blipFill>
        <p:spPr>
          <a:xfrm>
            <a:off x="6546550" y="1150374"/>
            <a:ext cx="3628228" cy="3628228"/>
          </a:xfrm>
          <a:prstGeom prst="rect">
            <a:avLst/>
          </a:prstGeom>
        </p:spPr>
      </p:pic>
      <p:sp>
        <p:nvSpPr>
          <p:cNvPr id="15" name="Title 1">
            <a:extLst>
              <a:ext uri="{FF2B5EF4-FFF2-40B4-BE49-F238E27FC236}">
                <a16:creationId xmlns:a16="http://schemas.microsoft.com/office/drawing/2014/main" id="{F1C807C5-0B2D-4898-CE62-418A251BCA69}"/>
              </a:ext>
            </a:extLst>
          </p:cNvPr>
          <p:cNvSpPr txBox="1">
            <a:spLocks/>
          </p:cNvSpPr>
          <p:nvPr/>
        </p:nvSpPr>
        <p:spPr>
          <a:xfrm>
            <a:off x="5143434" y="4470888"/>
            <a:ext cx="6292454" cy="1600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3200" b="1" i="0" u="none" strike="noStrike" kern="1200" cap="none" spc="0" normalizeH="0" baseline="0" noProof="0" dirty="0" err="1">
                <a:ln>
                  <a:noFill/>
                </a:ln>
                <a:solidFill>
                  <a:srgbClr val="0D4B4B"/>
                </a:solidFill>
                <a:effectLst/>
                <a:uLnTx/>
                <a:uFillTx/>
                <a:latin typeface=""/>
                <a:ea typeface="+mj-ea"/>
                <a:cs typeface="FUTURA MEDIUM" panose="020B0602020204020303" pitchFamily="34" charset="-79"/>
              </a:rPr>
              <a:t>Imaginez</a:t>
            </a:r>
            <a:r>
              <a:rPr kumimoji="0" lang="en-CA" sz="3200" b="1" i="0" u="none" strike="noStrike" kern="1200" cap="none" spc="0" normalizeH="0" baseline="0" noProof="0" dirty="0">
                <a:ln>
                  <a:noFill/>
                </a:ln>
                <a:solidFill>
                  <a:srgbClr val="0D4B4B"/>
                </a:solidFill>
                <a:effectLst/>
                <a:uLnTx/>
                <a:uFillTx/>
                <a:latin typeface=""/>
                <a:ea typeface="+mj-ea"/>
                <a:cs typeface="FUTURA MEDIUM" panose="020B0602020204020303" pitchFamily="34" charset="-79"/>
              </a:rPr>
              <a:t> le </a:t>
            </a:r>
            <a:r>
              <a:rPr kumimoji="0" lang="en-CA" sz="3200" b="1" i="0" u="none" strike="noStrike" kern="1200" cap="none" spc="0" normalizeH="0" baseline="0" noProof="0" dirty="0" err="1">
                <a:ln>
                  <a:noFill/>
                </a:ln>
                <a:solidFill>
                  <a:srgbClr val="0D4B4B"/>
                </a:solidFill>
                <a:effectLst/>
                <a:uLnTx/>
                <a:uFillTx/>
                <a:latin typeface=""/>
                <a:ea typeface="+mj-ea"/>
                <a:cs typeface="FUTURA MEDIUM" panose="020B0602020204020303" pitchFamily="34" charset="-79"/>
              </a:rPr>
              <a:t>futur</a:t>
            </a:r>
            <a:r>
              <a:rPr kumimoji="0" lang="en-CA" sz="3200" b="1" i="0" u="none" strike="noStrike" kern="1200" cap="none" spc="0" normalizeH="0" baseline="0" noProof="0" dirty="0">
                <a:ln>
                  <a:noFill/>
                </a:ln>
                <a:solidFill>
                  <a:srgbClr val="0D4B4B"/>
                </a:solidFill>
                <a:effectLst/>
                <a:uLnTx/>
                <a:uFillTx/>
                <a:latin typeface=""/>
                <a:ea typeface="+mj-ea"/>
                <a:cs typeface="FUTURA MEDIUM" panose="020B0602020204020303" pitchFamily="34" charset="-79"/>
              </a:rPr>
              <a:t> du site Victoria </a:t>
            </a:r>
            <a:r>
              <a:rPr kumimoji="0" lang="en-CA" sz="3200" b="1" i="0" u="none" strike="noStrike" kern="1200" cap="none" spc="0" normalizeH="0" baseline="0" noProof="0" dirty="0" err="1">
                <a:ln>
                  <a:noFill/>
                </a:ln>
                <a:solidFill>
                  <a:srgbClr val="0D4B4B"/>
                </a:solidFill>
                <a:effectLst/>
                <a:uLnTx/>
                <a:uFillTx/>
                <a:latin typeface=""/>
                <a:ea typeface="+mj-ea"/>
                <a:cs typeface="FUTURA MEDIUM" panose="020B0602020204020303" pitchFamily="34" charset="-79"/>
              </a:rPr>
              <a:t>Précision</a:t>
            </a:r>
            <a:r>
              <a:rPr kumimoji="0" lang="en-CA" sz="3200" b="1" i="0" u="none" strike="noStrike" kern="1200" cap="none" spc="0" normalizeH="0" baseline="0" noProof="0" dirty="0">
                <a:ln>
                  <a:noFill/>
                </a:ln>
                <a:solidFill>
                  <a:srgbClr val="0D4B4B"/>
                </a:solidFill>
                <a:effectLst/>
                <a:uLnTx/>
                <a:uFillTx/>
                <a:latin typeface=""/>
                <a:ea typeface="+mj-ea"/>
                <a:cs typeface="FUTURA MEDIUM" panose="020B0602020204020303" pitchFamily="34" charset="-79"/>
              </a:rPr>
              <a:t>… avec </a:t>
            </a:r>
            <a:r>
              <a:rPr kumimoji="0" lang="en-CA" sz="3200" b="1" i="0" u="none" strike="noStrike" kern="1200" cap="none" spc="0" normalizeH="0" baseline="0" noProof="0" dirty="0" err="1">
                <a:ln>
                  <a:noFill/>
                </a:ln>
                <a:solidFill>
                  <a:srgbClr val="0D4B4B"/>
                </a:solidFill>
                <a:effectLst/>
                <a:uLnTx/>
                <a:uFillTx/>
                <a:latin typeface=""/>
                <a:ea typeface="+mj-ea"/>
                <a:cs typeface="FUTURA MEDIUM" panose="020B0602020204020303" pitchFamily="34" charset="-79"/>
              </a:rPr>
              <a:t>l’IA</a:t>
            </a:r>
            <a:r>
              <a:rPr kumimoji="0" lang="en-CA" sz="3200" b="1" i="0" u="none" strike="noStrike" kern="1200" cap="none" spc="0" normalizeH="0" baseline="0" noProof="0" dirty="0">
                <a:ln>
                  <a:noFill/>
                </a:ln>
                <a:solidFill>
                  <a:srgbClr val="0D4B4B"/>
                </a:solidFill>
                <a:effectLst/>
                <a:uLnTx/>
                <a:uFillTx/>
                <a:latin typeface=""/>
                <a:ea typeface="+mj-ea"/>
                <a:cs typeface="FUTURA MEDIUM" panose="020B0602020204020303" pitchFamily="34" charset="-79"/>
              </a:rPr>
              <a:t>!</a:t>
            </a:r>
          </a:p>
        </p:txBody>
      </p:sp>
      <p:pic>
        <p:nvPicPr>
          <p:cNvPr id="3" name="Picture 2" descr="A poster of people talking to a computer&#10;&#10;AI-generated content may be incorrect.">
            <a:extLst>
              <a:ext uri="{FF2B5EF4-FFF2-40B4-BE49-F238E27FC236}">
                <a16:creationId xmlns:a16="http://schemas.microsoft.com/office/drawing/2014/main" id="{AD76730A-0DB1-FFF5-071D-690EA57D810B}"/>
              </a:ext>
            </a:extLst>
          </p:cNvPr>
          <p:cNvPicPr>
            <a:picLocks noChangeAspect="1"/>
          </p:cNvPicPr>
          <p:nvPr/>
        </p:nvPicPr>
        <p:blipFill>
          <a:blip r:embed="rId4"/>
          <a:stretch>
            <a:fillRect/>
          </a:stretch>
        </p:blipFill>
        <p:spPr>
          <a:xfrm>
            <a:off x="459925" y="283579"/>
            <a:ext cx="4193894" cy="6290841"/>
          </a:xfrm>
          <a:prstGeom prst="rect">
            <a:avLst/>
          </a:prstGeom>
        </p:spPr>
      </p:pic>
      <p:sp>
        <p:nvSpPr>
          <p:cNvPr id="4" name="Slide Number Placeholder 3">
            <a:extLst>
              <a:ext uri="{FF2B5EF4-FFF2-40B4-BE49-F238E27FC236}">
                <a16:creationId xmlns:a16="http://schemas.microsoft.com/office/drawing/2014/main" id="{64E1A0E9-03FD-C6CB-4376-9AD1DE2C9B3F}"/>
              </a:ext>
            </a:extLst>
          </p:cNvPr>
          <p:cNvSpPr>
            <a:spLocks noGrp="1"/>
          </p:cNvSpPr>
          <p:nvPr>
            <p:ph type="sldNum" sz="quarter" idx="12"/>
          </p:nvPr>
        </p:nvSpPr>
        <p:spPr/>
        <p:txBody>
          <a:bodyPr/>
          <a:lstStyle/>
          <a:p>
            <a:fld id="{B1A6E7CA-28A3-4B48-B5D2-58AFB075B021}" type="slidenum">
              <a:rPr lang="fr" smtClean="0"/>
              <a:t>10</a:t>
            </a:fld>
            <a:endParaRPr lang="fr"/>
          </a:p>
        </p:txBody>
      </p:sp>
      <p:pic>
        <p:nvPicPr>
          <p:cNvPr id="5" name="Picture 4" descr="A building with a sign on the side&#10;&#10;AI-generated content may be incorrect.">
            <a:extLst>
              <a:ext uri="{FF2B5EF4-FFF2-40B4-BE49-F238E27FC236}">
                <a16:creationId xmlns:a16="http://schemas.microsoft.com/office/drawing/2014/main" id="{596040B3-9618-61F9-6ED9-31793E289984}"/>
              </a:ext>
            </a:extLst>
          </p:cNvPr>
          <p:cNvPicPr>
            <a:picLocks noChangeAspect="1"/>
          </p:cNvPicPr>
          <p:nvPr/>
        </p:nvPicPr>
        <p:blipFill>
          <a:blip r:embed="rId5"/>
          <a:srcRect l="19868" r="16821" b="-2"/>
          <a:stretch>
            <a:fillRect/>
          </a:stretch>
        </p:blipFill>
        <p:spPr>
          <a:xfrm>
            <a:off x="191086" y="303919"/>
            <a:ext cx="5813197" cy="6129087"/>
          </a:xfrm>
          <a:prstGeom prst="rect">
            <a:avLst/>
          </a:prstGeom>
        </p:spPr>
      </p:pic>
      <p:pic>
        <p:nvPicPr>
          <p:cNvPr id="6" name="Picture 5" descr="A group of people in a meeting&#10;&#10;AI-generated content may be incorrect.">
            <a:extLst>
              <a:ext uri="{FF2B5EF4-FFF2-40B4-BE49-F238E27FC236}">
                <a16:creationId xmlns:a16="http://schemas.microsoft.com/office/drawing/2014/main" id="{39C3E476-74E4-0137-6F1C-7979512CC099}"/>
              </a:ext>
            </a:extLst>
          </p:cNvPr>
          <p:cNvPicPr>
            <a:picLocks noChangeAspect="1"/>
          </p:cNvPicPr>
          <p:nvPr/>
        </p:nvPicPr>
        <p:blipFill>
          <a:blip r:embed="rId6"/>
          <a:srcRect t="27144"/>
          <a:stretch>
            <a:fillRect/>
          </a:stretch>
        </p:blipFill>
        <p:spPr>
          <a:xfrm>
            <a:off x="6196929" y="303920"/>
            <a:ext cx="5803986" cy="3171422"/>
          </a:xfrm>
          <a:prstGeom prst="rect">
            <a:avLst/>
          </a:prstGeom>
        </p:spPr>
      </p:pic>
      <p:pic>
        <p:nvPicPr>
          <p:cNvPr id="7" name="Picture 6" descr="A person using a computer&#10;&#10;AI-generated content may be incorrect.">
            <a:extLst>
              <a:ext uri="{FF2B5EF4-FFF2-40B4-BE49-F238E27FC236}">
                <a16:creationId xmlns:a16="http://schemas.microsoft.com/office/drawing/2014/main" id="{78E17ED7-A2B7-1435-C236-1AC252DB1EF8}"/>
              </a:ext>
            </a:extLst>
          </p:cNvPr>
          <p:cNvPicPr>
            <a:picLocks noChangeAspect="1"/>
          </p:cNvPicPr>
          <p:nvPr/>
        </p:nvPicPr>
        <p:blipFill>
          <a:blip r:embed="rId7"/>
          <a:srcRect t="6875" b="20995"/>
          <a:stretch>
            <a:fillRect/>
          </a:stretch>
        </p:blipFill>
        <p:spPr>
          <a:xfrm>
            <a:off x="6196929" y="3647060"/>
            <a:ext cx="5786386" cy="2785950"/>
          </a:xfrm>
          <a:prstGeom prst="rect">
            <a:avLst/>
          </a:prstGeom>
        </p:spPr>
      </p:pic>
    </p:spTree>
    <p:extLst>
      <p:ext uri="{BB962C8B-B14F-4D97-AF65-F5344CB8AC3E}">
        <p14:creationId xmlns:p14="http://schemas.microsoft.com/office/powerpoint/2010/main" val="280199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3E6"/>
        </a:solidFill>
        <a:effectLst/>
      </p:bgPr>
    </p:bg>
    <p:spTree>
      <p:nvGrpSpPr>
        <p:cNvPr id="1" name="">
          <a:extLst>
            <a:ext uri="{FF2B5EF4-FFF2-40B4-BE49-F238E27FC236}">
              <a16:creationId xmlns:a16="http://schemas.microsoft.com/office/drawing/2014/main" id="{639E4BA3-7525-F9BB-C941-A179E4A5F3A7}"/>
            </a:ext>
          </a:extLst>
        </p:cNvPr>
        <p:cNvGrpSpPr/>
        <p:nvPr/>
      </p:nvGrpSpPr>
      <p:grpSpPr>
        <a:xfrm>
          <a:off x="0" y="0"/>
          <a:ext cx="0" cy="0"/>
          <a:chOff x="0" y="0"/>
          <a:chExt cx="0" cy="0"/>
        </a:xfrm>
      </p:grpSpPr>
      <p:pic>
        <p:nvPicPr>
          <p:cNvPr id="5" name="Picture 4" descr="A diagram of values and words&#10;&#10;AI-generated content may be incorrect.">
            <a:extLst>
              <a:ext uri="{FF2B5EF4-FFF2-40B4-BE49-F238E27FC236}">
                <a16:creationId xmlns:a16="http://schemas.microsoft.com/office/drawing/2014/main" id="{CC06C1A4-1E34-4E41-284B-255FB25A1CD6}"/>
              </a:ext>
            </a:extLst>
          </p:cNvPr>
          <p:cNvPicPr>
            <a:picLocks noChangeAspect="1"/>
          </p:cNvPicPr>
          <p:nvPr/>
        </p:nvPicPr>
        <p:blipFill>
          <a:blip r:embed="rId3"/>
          <a:srcRect t="25053"/>
          <a:stretch>
            <a:fillRect/>
          </a:stretch>
        </p:blipFill>
        <p:spPr>
          <a:xfrm>
            <a:off x="1077828" y="1843384"/>
            <a:ext cx="10036344" cy="5014616"/>
          </a:xfrm>
          <a:prstGeom prst="rect">
            <a:avLst/>
          </a:prstGeom>
        </p:spPr>
      </p:pic>
      <p:sp>
        <p:nvSpPr>
          <p:cNvPr id="6" name="TextBox 5">
            <a:extLst>
              <a:ext uri="{FF2B5EF4-FFF2-40B4-BE49-F238E27FC236}">
                <a16:creationId xmlns:a16="http://schemas.microsoft.com/office/drawing/2014/main" id="{45E94C5F-2809-BD15-F73A-53C36D7E9A70}"/>
              </a:ext>
            </a:extLst>
          </p:cNvPr>
          <p:cNvSpPr txBox="1"/>
          <p:nvPr/>
        </p:nvSpPr>
        <p:spPr>
          <a:xfrm>
            <a:off x="3997631" y="1073943"/>
            <a:ext cx="4196738" cy="769441"/>
          </a:xfrm>
          <a:custGeom>
            <a:avLst/>
            <a:gdLst>
              <a:gd name="connsiteX0" fmla="*/ 0 w 4196738"/>
              <a:gd name="connsiteY0" fmla="*/ 0 h 769441"/>
              <a:gd name="connsiteX1" fmla="*/ 657489 w 4196738"/>
              <a:gd name="connsiteY1" fmla="*/ 0 h 769441"/>
              <a:gd name="connsiteX2" fmla="*/ 1231043 w 4196738"/>
              <a:gd name="connsiteY2" fmla="*/ 0 h 769441"/>
              <a:gd name="connsiteX3" fmla="*/ 2014434 w 4196738"/>
              <a:gd name="connsiteY3" fmla="*/ 0 h 769441"/>
              <a:gd name="connsiteX4" fmla="*/ 2671923 w 4196738"/>
              <a:gd name="connsiteY4" fmla="*/ 0 h 769441"/>
              <a:gd name="connsiteX5" fmla="*/ 3329412 w 4196738"/>
              <a:gd name="connsiteY5" fmla="*/ 0 h 769441"/>
              <a:gd name="connsiteX6" fmla="*/ 4196738 w 4196738"/>
              <a:gd name="connsiteY6" fmla="*/ 0 h 769441"/>
              <a:gd name="connsiteX7" fmla="*/ 4196738 w 4196738"/>
              <a:gd name="connsiteY7" fmla="*/ 369332 h 769441"/>
              <a:gd name="connsiteX8" fmla="*/ 4196738 w 4196738"/>
              <a:gd name="connsiteY8" fmla="*/ 769441 h 769441"/>
              <a:gd name="connsiteX9" fmla="*/ 3581216 w 4196738"/>
              <a:gd name="connsiteY9" fmla="*/ 769441 h 769441"/>
              <a:gd name="connsiteX10" fmla="*/ 2881760 w 4196738"/>
              <a:gd name="connsiteY10" fmla="*/ 769441 h 769441"/>
              <a:gd name="connsiteX11" fmla="*/ 2182304 w 4196738"/>
              <a:gd name="connsiteY11" fmla="*/ 769441 h 769441"/>
              <a:gd name="connsiteX12" fmla="*/ 1524815 w 4196738"/>
              <a:gd name="connsiteY12" fmla="*/ 769441 h 769441"/>
              <a:gd name="connsiteX13" fmla="*/ 741424 w 4196738"/>
              <a:gd name="connsiteY13" fmla="*/ 769441 h 769441"/>
              <a:gd name="connsiteX14" fmla="*/ 0 w 4196738"/>
              <a:gd name="connsiteY14" fmla="*/ 769441 h 769441"/>
              <a:gd name="connsiteX15" fmla="*/ 0 w 4196738"/>
              <a:gd name="connsiteY15" fmla="*/ 400109 h 769441"/>
              <a:gd name="connsiteX16" fmla="*/ 0 w 4196738"/>
              <a:gd name="connsiteY16" fmla="*/ 0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6738" h="769441" extrusionOk="0">
                <a:moveTo>
                  <a:pt x="0" y="0"/>
                </a:moveTo>
                <a:cubicBezTo>
                  <a:pt x="288440" y="12054"/>
                  <a:pt x="454626" y="-500"/>
                  <a:pt x="657489" y="0"/>
                </a:cubicBezTo>
                <a:cubicBezTo>
                  <a:pt x="860352" y="500"/>
                  <a:pt x="1013755" y="10319"/>
                  <a:pt x="1231043" y="0"/>
                </a:cubicBezTo>
                <a:cubicBezTo>
                  <a:pt x="1448331" y="-10319"/>
                  <a:pt x="1663951" y="18014"/>
                  <a:pt x="2014434" y="0"/>
                </a:cubicBezTo>
                <a:cubicBezTo>
                  <a:pt x="2364917" y="-18014"/>
                  <a:pt x="2457419" y="5617"/>
                  <a:pt x="2671923" y="0"/>
                </a:cubicBezTo>
                <a:cubicBezTo>
                  <a:pt x="2886427" y="-5617"/>
                  <a:pt x="3029597" y="-22543"/>
                  <a:pt x="3329412" y="0"/>
                </a:cubicBezTo>
                <a:cubicBezTo>
                  <a:pt x="3629227" y="22543"/>
                  <a:pt x="3833632" y="26377"/>
                  <a:pt x="4196738" y="0"/>
                </a:cubicBezTo>
                <a:cubicBezTo>
                  <a:pt x="4199950" y="103222"/>
                  <a:pt x="4204203" y="284950"/>
                  <a:pt x="4196738" y="369332"/>
                </a:cubicBezTo>
                <a:cubicBezTo>
                  <a:pt x="4189273" y="453714"/>
                  <a:pt x="4189580" y="596925"/>
                  <a:pt x="4196738" y="769441"/>
                </a:cubicBezTo>
                <a:cubicBezTo>
                  <a:pt x="3919058" y="783710"/>
                  <a:pt x="3744242" y="792100"/>
                  <a:pt x="3581216" y="769441"/>
                </a:cubicBezTo>
                <a:cubicBezTo>
                  <a:pt x="3418190" y="746782"/>
                  <a:pt x="3203505" y="735184"/>
                  <a:pt x="2881760" y="769441"/>
                </a:cubicBezTo>
                <a:cubicBezTo>
                  <a:pt x="2560015" y="803698"/>
                  <a:pt x="2475409" y="796780"/>
                  <a:pt x="2182304" y="769441"/>
                </a:cubicBezTo>
                <a:cubicBezTo>
                  <a:pt x="1889199" y="742102"/>
                  <a:pt x="1744545" y="771921"/>
                  <a:pt x="1524815" y="769441"/>
                </a:cubicBezTo>
                <a:cubicBezTo>
                  <a:pt x="1305085" y="766961"/>
                  <a:pt x="983186" y="768869"/>
                  <a:pt x="741424" y="769441"/>
                </a:cubicBezTo>
                <a:cubicBezTo>
                  <a:pt x="499662" y="770013"/>
                  <a:pt x="321465" y="741817"/>
                  <a:pt x="0" y="769441"/>
                </a:cubicBezTo>
                <a:cubicBezTo>
                  <a:pt x="3214" y="625302"/>
                  <a:pt x="-9198" y="515603"/>
                  <a:pt x="0" y="400109"/>
                </a:cubicBezTo>
                <a:cubicBezTo>
                  <a:pt x="9198" y="284615"/>
                  <a:pt x="-13878" y="179415"/>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lumMod val="75000"/>
                    <a:lumOff val="25000"/>
                  </a:prstClr>
                </a:solidFill>
                <a:effectLst/>
                <a:uLnTx/>
                <a:uFillTx/>
                <a:latin typeface="Inter"/>
                <a:ea typeface="+mn-ea"/>
                <a:cs typeface="+mn-cs"/>
              </a:rPr>
              <a:t>Value We Deliver</a:t>
            </a:r>
            <a:endParaRPr kumimoji="0" lang="fr" sz="18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28CFE1B1-AF2C-4EFA-0135-7D016AA20F71}"/>
              </a:ext>
            </a:extLst>
          </p:cNvPr>
          <p:cNvSpPr>
            <a:spLocks noGrp="1"/>
          </p:cNvSpPr>
          <p:nvPr>
            <p:ph type="sldNum" sz="quarter" idx="12"/>
          </p:nvPr>
        </p:nvSpPr>
        <p:spPr/>
        <p:txBody>
          <a:bodyPr/>
          <a:lstStyle/>
          <a:p>
            <a:fld id="{EF8F7B77-FF1E-4E09-8B1B-736F89395D76}" type="slidenum">
              <a:rPr lang="en-US" smtClean="0"/>
              <a:t>11</a:t>
            </a:fld>
            <a:endParaRPr lang="en-US"/>
          </a:p>
        </p:txBody>
      </p:sp>
      <p:sp>
        <p:nvSpPr>
          <p:cNvPr id="14" name="Pentagon 13">
            <a:extLst>
              <a:ext uri="{FF2B5EF4-FFF2-40B4-BE49-F238E27FC236}">
                <a16:creationId xmlns:a16="http://schemas.microsoft.com/office/drawing/2014/main" id="{E2282869-43B4-9306-0BF4-E978AD3C663B}"/>
              </a:ext>
            </a:extLst>
          </p:cNvPr>
          <p:cNvSpPr/>
          <p:nvPr/>
        </p:nvSpPr>
        <p:spPr>
          <a:xfrm>
            <a:off x="5253318" y="4437849"/>
            <a:ext cx="1927411" cy="830997"/>
          </a:xfrm>
          <a:prstGeom prst="homePlate">
            <a:avLst/>
          </a:prstGeom>
          <a:solidFill>
            <a:schemeClr val="accent1">
              <a:alpha val="319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
          </a:p>
        </p:txBody>
      </p:sp>
      <p:sp>
        <p:nvSpPr>
          <p:cNvPr id="8" name="Oval 7">
            <a:extLst>
              <a:ext uri="{FF2B5EF4-FFF2-40B4-BE49-F238E27FC236}">
                <a16:creationId xmlns:a16="http://schemas.microsoft.com/office/drawing/2014/main" id="{B64836EC-5E1F-6AD1-2D72-240F03A43413}"/>
              </a:ext>
            </a:extLst>
          </p:cNvPr>
          <p:cNvSpPr/>
          <p:nvPr/>
        </p:nvSpPr>
        <p:spPr>
          <a:xfrm>
            <a:off x="4118919" y="4223154"/>
            <a:ext cx="1260389" cy="1260389"/>
          </a:xfrm>
          <a:prstGeom prst="ellipse">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
          </a:p>
        </p:txBody>
      </p:sp>
      <p:sp>
        <p:nvSpPr>
          <p:cNvPr id="16" name="TextBox 15">
            <a:extLst>
              <a:ext uri="{FF2B5EF4-FFF2-40B4-BE49-F238E27FC236}">
                <a16:creationId xmlns:a16="http://schemas.microsoft.com/office/drawing/2014/main" id="{E20E7C5F-F25F-8005-ED0D-670FFF259083}"/>
              </a:ext>
            </a:extLst>
          </p:cNvPr>
          <p:cNvSpPr txBox="1"/>
          <p:nvPr/>
        </p:nvSpPr>
        <p:spPr>
          <a:xfrm>
            <a:off x="4988685" y="4437849"/>
            <a:ext cx="2049873" cy="830997"/>
          </a:xfrm>
          <a:custGeom>
            <a:avLst/>
            <a:gdLst>
              <a:gd name="connsiteX0" fmla="*/ 0 w 2049873"/>
              <a:gd name="connsiteY0" fmla="*/ 0 h 830997"/>
              <a:gd name="connsiteX1" fmla="*/ 662792 w 2049873"/>
              <a:gd name="connsiteY1" fmla="*/ 0 h 830997"/>
              <a:gd name="connsiteX2" fmla="*/ 1284587 w 2049873"/>
              <a:gd name="connsiteY2" fmla="*/ 0 h 830997"/>
              <a:gd name="connsiteX3" fmla="*/ 2049873 w 2049873"/>
              <a:gd name="connsiteY3" fmla="*/ 0 h 830997"/>
              <a:gd name="connsiteX4" fmla="*/ 2049873 w 2049873"/>
              <a:gd name="connsiteY4" fmla="*/ 407189 h 830997"/>
              <a:gd name="connsiteX5" fmla="*/ 2049873 w 2049873"/>
              <a:gd name="connsiteY5" fmla="*/ 830997 h 830997"/>
              <a:gd name="connsiteX6" fmla="*/ 1407579 w 2049873"/>
              <a:gd name="connsiteY6" fmla="*/ 830997 h 830997"/>
              <a:gd name="connsiteX7" fmla="*/ 765286 w 2049873"/>
              <a:gd name="connsiteY7" fmla="*/ 830997 h 830997"/>
              <a:gd name="connsiteX8" fmla="*/ 0 w 2049873"/>
              <a:gd name="connsiteY8" fmla="*/ 830997 h 830997"/>
              <a:gd name="connsiteX9" fmla="*/ 0 w 2049873"/>
              <a:gd name="connsiteY9" fmla="*/ 440428 h 830997"/>
              <a:gd name="connsiteX10" fmla="*/ 0 w 2049873"/>
              <a:gd name="connsiteY10"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9873" h="830997" extrusionOk="0">
                <a:moveTo>
                  <a:pt x="0" y="0"/>
                </a:moveTo>
                <a:cubicBezTo>
                  <a:pt x="168988" y="14537"/>
                  <a:pt x="528881" y="30476"/>
                  <a:pt x="662792" y="0"/>
                </a:cubicBezTo>
                <a:cubicBezTo>
                  <a:pt x="796703" y="-30476"/>
                  <a:pt x="1005952" y="12847"/>
                  <a:pt x="1284587" y="0"/>
                </a:cubicBezTo>
                <a:cubicBezTo>
                  <a:pt x="1563222" y="-12847"/>
                  <a:pt x="1727434" y="36932"/>
                  <a:pt x="2049873" y="0"/>
                </a:cubicBezTo>
                <a:cubicBezTo>
                  <a:pt x="2048771" y="167148"/>
                  <a:pt x="2044881" y="312559"/>
                  <a:pt x="2049873" y="407189"/>
                </a:cubicBezTo>
                <a:cubicBezTo>
                  <a:pt x="2054865" y="501819"/>
                  <a:pt x="2061452" y="627735"/>
                  <a:pt x="2049873" y="830997"/>
                </a:cubicBezTo>
                <a:cubicBezTo>
                  <a:pt x="1745722" y="848795"/>
                  <a:pt x="1676331" y="822080"/>
                  <a:pt x="1407579" y="830997"/>
                </a:cubicBezTo>
                <a:cubicBezTo>
                  <a:pt x="1138827" y="839914"/>
                  <a:pt x="997159" y="850404"/>
                  <a:pt x="765286" y="830997"/>
                </a:cubicBezTo>
                <a:cubicBezTo>
                  <a:pt x="533413" y="811590"/>
                  <a:pt x="362695" y="839781"/>
                  <a:pt x="0" y="830997"/>
                </a:cubicBezTo>
                <a:cubicBezTo>
                  <a:pt x="11940" y="692580"/>
                  <a:pt x="15102" y="554402"/>
                  <a:pt x="0" y="440428"/>
                </a:cubicBezTo>
                <a:cubicBezTo>
                  <a:pt x="-15102" y="326454"/>
                  <a:pt x="-822" y="111273"/>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i="0" u="none" strike="noStrike" kern="1200" cap="none" spc="0" normalizeH="0" baseline="0" noProof="0" dirty="0">
                <a:ln>
                  <a:noFill/>
                </a:ln>
                <a:solidFill>
                  <a:srgbClr val="002060"/>
                </a:solidFill>
                <a:effectLst/>
                <a:uLnTx/>
                <a:uFillTx/>
                <a:latin typeface="Inter"/>
                <a:ea typeface="+mn-ea"/>
                <a:cs typeface="+mn-cs"/>
              </a:rPr>
              <a:t>Further Research</a:t>
            </a:r>
            <a:endParaRPr kumimoji="0" lang="fr" sz="105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C1D027FF-6BBF-8210-28E6-63DFC85AE82B}"/>
              </a:ext>
            </a:extLst>
          </p:cNvPr>
          <p:cNvSpPr/>
          <p:nvPr/>
        </p:nvSpPr>
        <p:spPr>
          <a:xfrm>
            <a:off x="6647935" y="4223155"/>
            <a:ext cx="1260389" cy="1260389"/>
          </a:xfrm>
          <a:prstGeom prst="ellipse">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
          </a:p>
        </p:txBody>
      </p:sp>
    </p:spTree>
    <p:extLst>
      <p:ext uri="{BB962C8B-B14F-4D97-AF65-F5344CB8AC3E}">
        <p14:creationId xmlns:p14="http://schemas.microsoft.com/office/powerpoint/2010/main" val="420124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6"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a:extLst>
            <a:ext uri="{FF2B5EF4-FFF2-40B4-BE49-F238E27FC236}">
              <a16:creationId xmlns:a16="http://schemas.microsoft.com/office/drawing/2014/main" id="{7AD43E6C-2344-BF37-4D8F-1882C9B796BC}"/>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6D4002F-E4E3-2FCF-80B7-138EB04FA794}"/>
              </a:ext>
            </a:extLst>
          </p:cNvPr>
          <p:cNvSpPr txBox="1"/>
          <p:nvPr/>
        </p:nvSpPr>
        <p:spPr>
          <a:xfrm>
            <a:off x="0" y="6150114"/>
            <a:ext cx="12192000" cy="707886"/>
          </a:xfrm>
          <a:prstGeom prst="rect">
            <a:avLst/>
          </a:prstGeom>
          <a:noFill/>
        </p:spPr>
        <p:txBody>
          <a:bodyPr wrap="square">
            <a:spAutoFit/>
          </a:bodyPr>
          <a:lstStyle/>
          <a:p>
            <a:r>
              <a:rPr lang="en-CA" sz="1000" dirty="0">
                <a:hlinkClick r:id="rId3"/>
              </a:rPr>
              <a:t>https://dataintelo.com/report/citizen-engagement-software-market</a:t>
            </a:r>
            <a:endParaRPr lang="en-CA" sz="1000" dirty="0"/>
          </a:p>
          <a:p>
            <a:r>
              <a:rPr lang="en-CA" sz="1000" dirty="0">
                <a:hlinkClick r:id="rId4"/>
              </a:rPr>
              <a:t>https://datahorizzonresearch.com/citizen-engagement-software-market-46384</a:t>
            </a:r>
            <a:endParaRPr lang="en-CA" sz="1000" dirty="0"/>
          </a:p>
          <a:p>
            <a:r>
              <a:rPr lang="en-CA" sz="1000" dirty="0"/>
              <a:t>Shin B. et al. “A systematic analysis of digital tools for citizen participation,” 41 (3): 101954.</a:t>
            </a:r>
          </a:p>
          <a:p>
            <a:r>
              <a:rPr lang="en-CA" sz="1000" dirty="0"/>
              <a:t>Zhao B. et al. “Digital transparency and citizen participation: Evidence from the online crowdsourcing platform of the City of Sacramento,” 40 (4): 101868.</a:t>
            </a:r>
          </a:p>
        </p:txBody>
      </p:sp>
      <p:sp>
        <p:nvSpPr>
          <p:cNvPr id="15" name="Slide Number Placeholder 14">
            <a:extLst>
              <a:ext uri="{FF2B5EF4-FFF2-40B4-BE49-F238E27FC236}">
                <a16:creationId xmlns:a16="http://schemas.microsoft.com/office/drawing/2014/main" id="{851A250D-0F0B-6289-2C68-40B75DB813A8}"/>
              </a:ext>
            </a:extLst>
          </p:cNvPr>
          <p:cNvSpPr>
            <a:spLocks noGrp="1"/>
          </p:cNvSpPr>
          <p:nvPr>
            <p:ph type="sldNum" sz="quarter" idx="12"/>
          </p:nvPr>
        </p:nvSpPr>
        <p:spPr/>
        <p:txBody>
          <a:bodyPr/>
          <a:lstStyle/>
          <a:p>
            <a:fld id="{EF8F7B77-FF1E-4E09-8B1B-736F89395D76}" type="slidenum">
              <a:rPr lang="en-US" smtClean="0"/>
              <a:t>12</a:t>
            </a:fld>
            <a:endParaRPr lang="en-US"/>
          </a:p>
        </p:txBody>
      </p:sp>
      <p:pic>
        <p:nvPicPr>
          <p:cNvPr id="3" name="Picture 2" descr="A group of icons with text&#10;&#10;AI-generated content may be incorrect.">
            <a:extLst>
              <a:ext uri="{FF2B5EF4-FFF2-40B4-BE49-F238E27FC236}">
                <a16:creationId xmlns:a16="http://schemas.microsoft.com/office/drawing/2014/main" id="{8DE21E14-F0CF-5795-2BC1-24B9727BFBCD}"/>
              </a:ext>
            </a:extLst>
          </p:cNvPr>
          <p:cNvPicPr>
            <a:picLocks noChangeAspect="1"/>
          </p:cNvPicPr>
          <p:nvPr/>
        </p:nvPicPr>
        <p:blipFill>
          <a:blip r:embed="rId5"/>
          <a:stretch>
            <a:fillRect/>
          </a:stretch>
        </p:blipFill>
        <p:spPr>
          <a:xfrm>
            <a:off x="7012033" y="1833774"/>
            <a:ext cx="3365441" cy="4368324"/>
          </a:xfrm>
          <a:prstGeom prst="rect">
            <a:avLst/>
          </a:prstGeom>
        </p:spPr>
      </p:pic>
      <p:pic>
        <p:nvPicPr>
          <p:cNvPr id="7" name="Picture 6" descr="A diagram of the same type of car&#10;&#10;AI-generated content may be incorrect.">
            <a:extLst>
              <a:ext uri="{FF2B5EF4-FFF2-40B4-BE49-F238E27FC236}">
                <a16:creationId xmlns:a16="http://schemas.microsoft.com/office/drawing/2014/main" id="{4FF09145-6559-F2F0-F2AF-72F9D9E36E55}"/>
              </a:ext>
            </a:extLst>
          </p:cNvPr>
          <p:cNvPicPr>
            <a:picLocks noChangeAspect="1"/>
          </p:cNvPicPr>
          <p:nvPr/>
        </p:nvPicPr>
        <p:blipFill>
          <a:blip r:embed="rId6"/>
          <a:stretch>
            <a:fillRect/>
          </a:stretch>
        </p:blipFill>
        <p:spPr>
          <a:xfrm>
            <a:off x="2478708" y="2289450"/>
            <a:ext cx="3514588" cy="3472648"/>
          </a:xfrm>
          <a:prstGeom prst="rect">
            <a:avLst/>
          </a:prstGeom>
        </p:spPr>
      </p:pic>
      <p:sp>
        <p:nvSpPr>
          <p:cNvPr id="6" name="TextBox 5">
            <a:extLst>
              <a:ext uri="{FF2B5EF4-FFF2-40B4-BE49-F238E27FC236}">
                <a16:creationId xmlns:a16="http://schemas.microsoft.com/office/drawing/2014/main" id="{AD0C7379-CFB8-C38D-F64F-B81C8F20089F}"/>
              </a:ext>
            </a:extLst>
          </p:cNvPr>
          <p:cNvSpPr txBox="1"/>
          <p:nvPr/>
        </p:nvSpPr>
        <p:spPr>
          <a:xfrm>
            <a:off x="5106250" y="941281"/>
            <a:ext cx="1979500" cy="769441"/>
          </a:xfrm>
          <a:custGeom>
            <a:avLst/>
            <a:gdLst>
              <a:gd name="connsiteX0" fmla="*/ 0 w 1979500"/>
              <a:gd name="connsiteY0" fmla="*/ 0 h 769441"/>
              <a:gd name="connsiteX1" fmla="*/ 640038 w 1979500"/>
              <a:gd name="connsiteY1" fmla="*/ 0 h 769441"/>
              <a:gd name="connsiteX2" fmla="*/ 1240487 w 1979500"/>
              <a:gd name="connsiteY2" fmla="*/ 0 h 769441"/>
              <a:gd name="connsiteX3" fmla="*/ 1979500 w 1979500"/>
              <a:gd name="connsiteY3" fmla="*/ 0 h 769441"/>
              <a:gd name="connsiteX4" fmla="*/ 1979500 w 1979500"/>
              <a:gd name="connsiteY4" fmla="*/ 377026 h 769441"/>
              <a:gd name="connsiteX5" fmla="*/ 1979500 w 1979500"/>
              <a:gd name="connsiteY5" fmla="*/ 769441 h 769441"/>
              <a:gd name="connsiteX6" fmla="*/ 1359257 w 1979500"/>
              <a:gd name="connsiteY6" fmla="*/ 769441 h 769441"/>
              <a:gd name="connsiteX7" fmla="*/ 739013 w 1979500"/>
              <a:gd name="connsiteY7" fmla="*/ 769441 h 769441"/>
              <a:gd name="connsiteX8" fmla="*/ 0 w 1979500"/>
              <a:gd name="connsiteY8" fmla="*/ 769441 h 769441"/>
              <a:gd name="connsiteX9" fmla="*/ 0 w 1979500"/>
              <a:gd name="connsiteY9" fmla="*/ 407804 h 769441"/>
              <a:gd name="connsiteX10" fmla="*/ 0 w 1979500"/>
              <a:gd name="connsiteY10" fmla="*/ 0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9500" h="769441" extrusionOk="0">
                <a:moveTo>
                  <a:pt x="0" y="0"/>
                </a:moveTo>
                <a:cubicBezTo>
                  <a:pt x="180077" y="29386"/>
                  <a:pt x="385524" y="-4830"/>
                  <a:pt x="640038" y="0"/>
                </a:cubicBezTo>
                <a:cubicBezTo>
                  <a:pt x="894552" y="4830"/>
                  <a:pt x="972552" y="-18044"/>
                  <a:pt x="1240487" y="0"/>
                </a:cubicBezTo>
                <a:cubicBezTo>
                  <a:pt x="1508422" y="18044"/>
                  <a:pt x="1674764" y="-28350"/>
                  <a:pt x="1979500" y="0"/>
                </a:cubicBezTo>
                <a:cubicBezTo>
                  <a:pt x="1978374" y="181517"/>
                  <a:pt x="1984265" y="201331"/>
                  <a:pt x="1979500" y="377026"/>
                </a:cubicBezTo>
                <a:cubicBezTo>
                  <a:pt x="1974735" y="552721"/>
                  <a:pt x="1964388" y="580668"/>
                  <a:pt x="1979500" y="769441"/>
                </a:cubicBezTo>
                <a:cubicBezTo>
                  <a:pt x="1753988" y="744707"/>
                  <a:pt x="1530920" y="761013"/>
                  <a:pt x="1359257" y="769441"/>
                </a:cubicBezTo>
                <a:cubicBezTo>
                  <a:pt x="1187594" y="777869"/>
                  <a:pt x="985744" y="738825"/>
                  <a:pt x="739013" y="769441"/>
                </a:cubicBezTo>
                <a:cubicBezTo>
                  <a:pt x="492282" y="800057"/>
                  <a:pt x="241587" y="760374"/>
                  <a:pt x="0" y="769441"/>
                </a:cubicBezTo>
                <a:cubicBezTo>
                  <a:pt x="11661" y="686503"/>
                  <a:pt x="-11494" y="554303"/>
                  <a:pt x="0" y="407804"/>
                </a:cubicBezTo>
                <a:cubicBezTo>
                  <a:pt x="11494" y="261305"/>
                  <a:pt x="-6125" y="96695"/>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4400" b="1" dirty="0">
                <a:solidFill>
                  <a:schemeClr val="tx1">
                    <a:lumMod val="75000"/>
                    <a:lumOff val="25000"/>
                  </a:schemeClr>
                </a:solidFill>
                <a:latin typeface="Inter"/>
              </a:rPr>
              <a:t>Market</a:t>
            </a:r>
            <a:endParaRPr lang="fr" b="1" dirty="0">
              <a:solidFill>
                <a:schemeClr val="tx1">
                  <a:lumMod val="75000"/>
                  <a:lumOff val="25000"/>
                </a:schemeClr>
              </a:solidFill>
            </a:endParaRPr>
          </a:p>
        </p:txBody>
      </p:sp>
    </p:spTree>
    <p:extLst>
      <p:ext uri="{BB962C8B-B14F-4D97-AF65-F5344CB8AC3E}">
        <p14:creationId xmlns:p14="http://schemas.microsoft.com/office/powerpoint/2010/main" val="207599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EDE3"/>
        </a:solidFill>
        <a:effectLst/>
      </p:bgPr>
    </p:bg>
    <p:spTree>
      <p:nvGrpSpPr>
        <p:cNvPr id="1" name=""/>
        <p:cNvGrpSpPr/>
        <p:nvPr/>
      </p:nvGrpSpPr>
      <p:grpSpPr>
        <a:xfrm>
          <a:off x="0" y="0"/>
          <a:ext cx="0" cy="0"/>
          <a:chOff x="0" y="0"/>
          <a:chExt cx="0" cy="0"/>
        </a:xfrm>
      </p:grpSpPr>
      <p:pic>
        <p:nvPicPr>
          <p:cNvPr id="5" name="Picture 4" descr="A graph with black dots and white text&#10;&#10;AI-generated content may be incorrect.">
            <a:extLst>
              <a:ext uri="{FF2B5EF4-FFF2-40B4-BE49-F238E27FC236}">
                <a16:creationId xmlns:a16="http://schemas.microsoft.com/office/drawing/2014/main" id="{7602FCE3-23C9-3361-8040-97792275A5EB}"/>
              </a:ext>
            </a:extLst>
          </p:cNvPr>
          <p:cNvPicPr>
            <a:picLocks noChangeAspect="1"/>
          </p:cNvPicPr>
          <p:nvPr/>
        </p:nvPicPr>
        <p:blipFill>
          <a:blip r:embed="rId3"/>
          <a:srcRect l="5785" t="21193" r="5595" b="11576"/>
          <a:stretch>
            <a:fillRect/>
          </a:stretch>
        </p:blipFill>
        <p:spPr>
          <a:xfrm>
            <a:off x="2228335" y="2027043"/>
            <a:ext cx="7735330" cy="3917093"/>
          </a:xfrm>
          <a:prstGeom prst="rect">
            <a:avLst/>
          </a:prstGeom>
        </p:spPr>
      </p:pic>
      <p:sp>
        <p:nvSpPr>
          <p:cNvPr id="6" name="TextBox 5">
            <a:extLst>
              <a:ext uri="{FF2B5EF4-FFF2-40B4-BE49-F238E27FC236}">
                <a16:creationId xmlns:a16="http://schemas.microsoft.com/office/drawing/2014/main" id="{53C84E4E-7C67-C8C9-D3FA-820E09FF862F}"/>
              </a:ext>
            </a:extLst>
          </p:cNvPr>
          <p:cNvSpPr txBox="1"/>
          <p:nvPr/>
        </p:nvSpPr>
        <p:spPr>
          <a:xfrm>
            <a:off x="3535537" y="1013254"/>
            <a:ext cx="5120925" cy="707886"/>
          </a:xfrm>
          <a:custGeom>
            <a:avLst/>
            <a:gdLst>
              <a:gd name="connsiteX0" fmla="*/ 0 w 5120925"/>
              <a:gd name="connsiteY0" fmla="*/ 0 h 707886"/>
              <a:gd name="connsiteX1" fmla="*/ 588906 w 5120925"/>
              <a:gd name="connsiteY1" fmla="*/ 0 h 707886"/>
              <a:gd name="connsiteX2" fmla="*/ 1075394 w 5120925"/>
              <a:gd name="connsiteY2" fmla="*/ 0 h 707886"/>
              <a:gd name="connsiteX3" fmla="*/ 1817928 w 5120925"/>
              <a:gd name="connsiteY3" fmla="*/ 0 h 707886"/>
              <a:gd name="connsiteX4" fmla="*/ 2406835 w 5120925"/>
              <a:gd name="connsiteY4" fmla="*/ 0 h 707886"/>
              <a:gd name="connsiteX5" fmla="*/ 2995741 w 5120925"/>
              <a:gd name="connsiteY5" fmla="*/ 0 h 707886"/>
              <a:gd name="connsiteX6" fmla="*/ 3738275 w 5120925"/>
              <a:gd name="connsiteY6" fmla="*/ 0 h 707886"/>
              <a:gd name="connsiteX7" fmla="*/ 4275972 w 5120925"/>
              <a:gd name="connsiteY7" fmla="*/ 0 h 707886"/>
              <a:gd name="connsiteX8" fmla="*/ 5120925 w 5120925"/>
              <a:gd name="connsiteY8" fmla="*/ 0 h 707886"/>
              <a:gd name="connsiteX9" fmla="*/ 5120925 w 5120925"/>
              <a:gd name="connsiteY9" fmla="*/ 368101 h 707886"/>
              <a:gd name="connsiteX10" fmla="*/ 5120925 w 5120925"/>
              <a:gd name="connsiteY10" fmla="*/ 707886 h 707886"/>
              <a:gd name="connsiteX11" fmla="*/ 4480809 w 5120925"/>
              <a:gd name="connsiteY11" fmla="*/ 707886 h 707886"/>
              <a:gd name="connsiteX12" fmla="*/ 3891903 w 5120925"/>
              <a:gd name="connsiteY12" fmla="*/ 707886 h 707886"/>
              <a:gd name="connsiteX13" fmla="*/ 3149369 w 5120925"/>
              <a:gd name="connsiteY13" fmla="*/ 707886 h 707886"/>
              <a:gd name="connsiteX14" fmla="*/ 2406835 w 5120925"/>
              <a:gd name="connsiteY14" fmla="*/ 707886 h 707886"/>
              <a:gd name="connsiteX15" fmla="*/ 1869138 w 5120925"/>
              <a:gd name="connsiteY15" fmla="*/ 707886 h 707886"/>
              <a:gd name="connsiteX16" fmla="*/ 1229022 w 5120925"/>
              <a:gd name="connsiteY16" fmla="*/ 707886 h 707886"/>
              <a:gd name="connsiteX17" fmla="*/ 0 w 5120925"/>
              <a:gd name="connsiteY17" fmla="*/ 707886 h 707886"/>
              <a:gd name="connsiteX18" fmla="*/ 0 w 5120925"/>
              <a:gd name="connsiteY18" fmla="*/ 353943 h 707886"/>
              <a:gd name="connsiteX19" fmla="*/ 0 w 5120925"/>
              <a:gd name="connsiteY19"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20925" h="707886" extrusionOk="0">
                <a:moveTo>
                  <a:pt x="0" y="0"/>
                </a:moveTo>
                <a:cubicBezTo>
                  <a:pt x="203113" y="-21006"/>
                  <a:pt x="317617" y="-16759"/>
                  <a:pt x="588906" y="0"/>
                </a:cubicBezTo>
                <a:cubicBezTo>
                  <a:pt x="860195" y="16759"/>
                  <a:pt x="923264" y="4657"/>
                  <a:pt x="1075394" y="0"/>
                </a:cubicBezTo>
                <a:cubicBezTo>
                  <a:pt x="1227524" y="-4657"/>
                  <a:pt x="1569856" y="-16407"/>
                  <a:pt x="1817928" y="0"/>
                </a:cubicBezTo>
                <a:cubicBezTo>
                  <a:pt x="2066000" y="16407"/>
                  <a:pt x="2149772" y="1151"/>
                  <a:pt x="2406835" y="0"/>
                </a:cubicBezTo>
                <a:cubicBezTo>
                  <a:pt x="2663898" y="-1151"/>
                  <a:pt x="2733351" y="-7234"/>
                  <a:pt x="2995741" y="0"/>
                </a:cubicBezTo>
                <a:cubicBezTo>
                  <a:pt x="3258131" y="7234"/>
                  <a:pt x="3530142" y="3516"/>
                  <a:pt x="3738275" y="0"/>
                </a:cubicBezTo>
                <a:cubicBezTo>
                  <a:pt x="3946408" y="-3516"/>
                  <a:pt x="4022379" y="2639"/>
                  <a:pt x="4275972" y="0"/>
                </a:cubicBezTo>
                <a:cubicBezTo>
                  <a:pt x="4529565" y="-2639"/>
                  <a:pt x="4836989" y="-26444"/>
                  <a:pt x="5120925" y="0"/>
                </a:cubicBezTo>
                <a:cubicBezTo>
                  <a:pt x="5115814" y="161520"/>
                  <a:pt x="5128410" y="274805"/>
                  <a:pt x="5120925" y="368101"/>
                </a:cubicBezTo>
                <a:cubicBezTo>
                  <a:pt x="5113440" y="461397"/>
                  <a:pt x="5136969" y="553269"/>
                  <a:pt x="5120925" y="707886"/>
                </a:cubicBezTo>
                <a:cubicBezTo>
                  <a:pt x="4954706" y="704224"/>
                  <a:pt x="4744986" y="685367"/>
                  <a:pt x="4480809" y="707886"/>
                </a:cubicBezTo>
                <a:cubicBezTo>
                  <a:pt x="4216632" y="730405"/>
                  <a:pt x="4048469" y="731999"/>
                  <a:pt x="3891903" y="707886"/>
                </a:cubicBezTo>
                <a:cubicBezTo>
                  <a:pt x="3735337" y="683773"/>
                  <a:pt x="3312187" y="721289"/>
                  <a:pt x="3149369" y="707886"/>
                </a:cubicBezTo>
                <a:cubicBezTo>
                  <a:pt x="2986551" y="694483"/>
                  <a:pt x="2592435" y="731439"/>
                  <a:pt x="2406835" y="707886"/>
                </a:cubicBezTo>
                <a:cubicBezTo>
                  <a:pt x="2221235" y="684333"/>
                  <a:pt x="2074468" y="688919"/>
                  <a:pt x="1869138" y="707886"/>
                </a:cubicBezTo>
                <a:cubicBezTo>
                  <a:pt x="1663808" y="726853"/>
                  <a:pt x="1495609" y="726937"/>
                  <a:pt x="1229022" y="707886"/>
                </a:cubicBezTo>
                <a:cubicBezTo>
                  <a:pt x="962435" y="688835"/>
                  <a:pt x="499605" y="727131"/>
                  <a:pt x="0" y="707886"/>
                </a:cubicBezTo>
                <a:cubicBezTo>
                  <a:pt x="-3916" y="570114"/>
                  <a:pt x="4223" y="460173"/>
                  <a:pt x="0" y="353943"/>
                </a:cubicBezTo>
                <a:cubicBezTo>
                  <a:pt x="-4223" y="247713"/>
                  <a:pt x="11333" y="147082"/>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4000" b="1" dirty="0">
                <a:solidFill>
                  <a:schemeClr val="tx1">
                    <a:lumMod val="75000"/>
                    <a:lumOff val="25000"/>
                  </a:schemeClr>
                </a:solidFill>
                <a:latin typeface="Inter"/>
              </a:rPr>
              <a:t>Competitive Landscape</a:t>
            </a:r>
          </a:p>
        </p:txBody>
      </p:sp>
      <p:sp>
        <p:nvSpPr>
          <p:cNvPr id="8" name="Slide Number Placeholder 7">
            <a:extLst>
              <a:ext uri="{FF2B5EF4-FFF2-40B4-BE49-F238E27FC236}">
                <a16:creationId xmlns:a16="http://schemas.microsoft.com/office/drawing/2014/main" id="{D9BFD797-2F79-CD35-853F-5FAC5793093A}"/>
              </a:ext>
            </a:extLst>
          </p:cNvPr>
          <p:cNvSpPr>
            <a:spLocks noGrp="1"/>
          </p:cNvSpPr>
          <p:nvPr>
            <p:ph type="sldNum" sz="quarter" idx="12"/>
          </p:nvPr>
        </p:nvSpPr>
        <p:spPr/>
        <p:txBody>
          <a:bodyPr/>
          <a:lstStyle/>
          <a:p>
            <a:fld id="{EF8F7B77-FF1E-4E09-8B1B-736F89395D76}" type="slidenum">
              <a:rPr lang="en-US" smtClean="0"/>
              <a:t>13</a:t>
            </a:fld>
            <a:endParaRPr lang="en-US"/>
          </a:p>
        </p:txBody>
      </p:sp>
    </p:spTree>
    <p:extLst>
      <p:ext uri="{BB962C8B-B14F-4D97-AF65-F5344CB8AC3E}">
        <p14:creationId xmlns:p14="http://schemas.microsoft.com/office/powerpoint/2010/main" val="3349189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1636930D-34EB-A652-614D-3C27F691A6A9}"/>
            </a:ext>
          </a:extLst>
        </p:cNvPr>
        <p:cNvGrpSpPr/>
        <p:nvPr/>
      </p:nvGrpSpPr>
      <p:grpSpPr>
        <a:xfrm>
          <a:off x="0" y="0"/>
          <a:ext cx="0" cy="0"/>
          <a:chOff x="0" y="0"/>
          <a:chExt cx="0" cy="0"/>
        </a:xfrm>
      </p:grpSpPr>
      <p:pic>
        <p:nvPicPr>
          <p:cNvPr id="5" name="Picture 4" descr="A screenshot of a website&#10;&#10;AI-generated content may be incorrect.">
            <a:extLst>
              <a:ext uri="{FF2B5EF4-FFF2-40B4-BE49-F238E27FC236}">
                <a16:creationId xmlns:a16="http://schemas.microsoft.com/office/drawing/2014/main" id="{E8AB5F77-9325-6CD9-A378-0E62A03FD2EB}"/>
              </a:ext>
            </a:extLst>
          </p:cNvPr>
          <p:cNvPicPr>
            <a:picLocks noChangeAspect="1"/>
          </p:cNvPicPr>
          <p:nvPr/>
        </p:nvPicPr>
        <p:blipFill>
          <a:blip r:embed="rId3"/>
          <a:srcRect t="24836" r="5740" b="13957"/>
          <a:stretch>
            <a:fillRect/>
          </a:stretch>
        </p:blipFill>
        <p:spPr>
          <a:xfrm>
            <a:off x="2162436" y="2182211"/>
            <a:ext cx="7867128" cy="3409868"/>
          </a:xfrm>
          <a:prstGeom prst="rect">
            <a:avLst/>
          </a:prstGeom>
        </p:spPr>
      </p:pic>
      <p:pic>
        <p:nvPicPr>
          <p:cNvPr id="6" name="Picture 5" descr="A screenshot of a website&#10;&#10;AI-generated content may be incorrect.">
            <a:extLst>
              <a:ext uri="{FF2B5EF4-FFF2-40B4-BE49-F238E27FC236}">
                <a16:creationId xmlns:a16="http://schemas.microsoft.com/office/drawing/2014/main" id="{8950D647-7444-144E-16DA-C9BB1DE09729}"/>
              </a:ext>
            </a:extLst>
          </p:cNvPr>
          <p:cNvPicPr>
            <a:picLocks noChangeAspect="1"/>
          </p:cNvPicPr>
          <p:nvPr/>
        </p:nvPicPr>
        <p:blipFill>
          <a:blip r:embed="rId3"/>
          <a:srcRect t="5687" r="85002" b="74933"/>
          <a:stretch>
            <a:fillRect/>
          </a:stretch>
        </p:blipFill>
        <p:spPr>
          <a:xfrm>
            <a:off x="2162435" y="1102558"/>
            <a:ext cx="1251779" cy="1079653"/>
          </a:xfrm>
          <a:prstGeom prst="rect">
            <a:avLst/>
          </a:prstGeom>
        </p:spPr>
      </p:pic>
      <p:sp>
        <p:nvSpPr>
          <p:cNvPr id="7" name="TextBox 6">
            <a:extLst>
              <a:ext uri="{FF2B5EF4-FFF2-40B4-BE49-F238E27FC236}">
                <a16:creationId xmlns:a16="http://schemas.microsoft.com/office/drawing/2014/main" id="{8748523F-9B23-2234-9823-64EEBAE88E29}"/>
              </a:ext>
            </a:extLst>
          </p:cNvPr>
          <p:cNvSpPr txBox="1"/>
          <p:nvPr/>
        </p:nvSpPr>
        <p:spPr>
          <a:xfrm>
            <a:off x="4188223" y="1102558"/>
            <a:ext cx="3815551" cy="769441"/>
          </a:xfrm>
          <a:custGeom>
            <a:avLst/>
            <a:gdLst>
              <a:gd name="connsiteX0" fmla="*/ 0 w 3815551"/>
              <a:gd name="connsiteY0" fmla="*/ 0 h 769441"/>
              <a:gd name="connsiteX1" fmla="*/ 597770 w 3815551"/>
              <a:gd name="connsiteY1" fmla="*/ 0 h 769441"/>
              <a:gd name="connsiteX2" fmla="*/ 1119228 w 3815551"/>
              <a:gd name="connsiteY2" fmla="*/ 0 h 769441"/>
              <a:gd name="connsiteX3" fmla="*/ 1831464 w 3815551"/>
              <a:gd name="connsiteY3" fmla="*/ 0 h 769441"/>
              <a:gd name="connsiteX4" fmla="*/ 2429234 w 3815551"/>
              <a:gd name="connsiteY4" fmla="*/ 0 h 769441"/>
              <a:gd name="connsiteX5" fmla="*/ 3027004 w 3815551"/>
              <a:gd name="connsiteY5" fmla="*/ 0 h 769441"/>
              <a:gd name="connsiteX6" fmla="*/ 3815551 w 3815551"/>
              <a:gd name="connsiteY6" fmla="*/ 0 h 769441"/>
              <a:gd name="connsiteX7" fmla="*/ 3815551 w 3815551"/>
              <a:gd name="connsiteY7" fmla="*/ 369332 h 769441"/>
              <a:gd name="connsiteX8" fmla="*/ 3815551 w 3815551"/>
              <a:gd name="connsiteY8" fmla="*/ 769441 h 769441"/>
              <a:gd name="connsiteX9" fmla="*/ 3255937 w 3815551"/>
              <a:gd name="connsiteY9" fmla="*/ 769441 h 769441"/>
              <a:gd name="connsiteX10" fmla="*/ 2620012 w 3815551"/>
              <a:gd name="connsiteY10" fmla="*/ 769441 h 769441"/>
              <a:gd name="connsiteX11" fmla="*/ 1984087 w 3815551"/>
              <a:gd name="connsiteY11" fmla="*/ 769441 h 769441"/>
              <a:gd name="connsiteX12" fmla="*/ 1386317 w 3815551"/>
              <a:gd name="connsiteY12" fmla="*/ 769441 h 769441"/>
              <a:gd name="connsiteX13" fmla="*/ 674081 w 3815551"/>
              <a:gd name="connsiteY13" fmla="*/ 769441 h 769441"/>
              <a:gd name="connsiteX14" fmla="*/ 0 w 3815551"/>
              <a:gd name="connsiteY14" fmla="*/ 769441 h 769441"/>
              <a:gd name="connsiteX15" fmla="*/ 0 w 3815551"/>
              <a:gd name="connsiteY15" fmla="*/ 400109 h 769441"/>
              <a:gd name="connsiteX16" fmla="*/ 0 w 3815551"/>
              <a:gd name="connsiteY16" fmla="*/ 0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5551" h="769441" extrusionOk="0">
                <a:moveTo>
                  <a:pt x="0" y="0"/>
                </a:moveTo>
                <a:cubicBezTo>
                  <a:pt x="255475" y="16096"/>
                  <a:pt x="352929" y="12318"/>
                  <a:pt x="597770" y="0"/>
                </a:cubicBezTo>
                <a:cubicBezTo>
                  <a:pt x="842611" y="-12318"/>
                  <a:pt x="992378" y="5688"/>
                  <a:pt x="1119228" y="0"/>
                </a:cubicBezTo>
                <a:cubicBezTo>
                  <a:pt x="1246078" y="-5688"/>
                  <a:pt x="1659643" y="-19308"/>
                  <a:pt x="1831464" y="0"/>
                </a:cubicBezTo>
                <a:cubicBezTo>
                  <a:pt x="2003285" y="19308"/>
                  <a:pt x="2260690" y="19619"/>
                  <a:pt x="2429234" y="0"/>
                </a:cubicBezTo>
                <a:cubicBezTo>
                  <a:pt x="2597778" y="-19619"/>
                  <a:pt x="2809899" y="-26191"/>
                  <a:pt x="3027004" y="0"/>
                </a:cubicBezTo>
                <a:cubicBezTo>
                  <a:pt x="3244109" y="26191"/>
                  <a:pt x="3532791" y="35026"/>
                  <a:pt x="3815551" y="0"/>
                </a:cubicBezTo>
                <a:cubicBezTo>
                  <a:pt x="3818763" y="103222"/>
                  <a:pt x="3823016" y="284950"/>
                  <a:pt x="3815551" y="369332"/>
                </a:cubicBezTo>
                <a:cubicBezTo>
                  <a:pt x="3808086" y="453714"/>
                  <a:pt x="3808393" y="596925"/>
                  <a:pt x="3815551" y="769441"/>
                </a:cubicBezTo>
                <a:cubicBezTo>
                  <a:pt x="3698669" y="752151"/>
                  <a:pt x="3368458" y="762555"/>
                  <a:pt x="3255937" y="769441"/>
                </a:cubicBezTo>
                <a:cubicBezTo>
                  <a:pt x="3143416" y="776327"/>
                  <a:pt x="2815812" y="769609"/>
                  <a:pt x="2620012" y="769441"/>
                </a:cubicBezTo>
                <a:cubicBezTo>
                  <a:pt x="2424213" y="769273"/>
                  <a:pt x="2180785" y="776841"/>
                  <a:pt x="1984087" y="769441"/>
                </a:cubicBezTo>
                <a:cubicBezTo>
                  <a:pt x="1787390" y="762041"/>
                  <a:pt x="1580912" y="776383"/>
                  <a:pt x="1386317" y="769441"/>
                </a:cubicBezTo>
                <a:cubicBezTo>
                  <a:pt x="1191722" y="762500"/>
                  <a:pt x="997682" y="779414"/>
                  <a:pt x="674081" y="769441"/>
                </a:cubicBezTo>
                <a:cubicBezTo>
                  <a:pt x="350480" y="759468"/>
                  <a:pt x="222762" y="796092"/>
                  <a:pt x="0" y="769441"/>
                </a:cubicBezTo>
                <a:cubicBezTo>
                  <a:pt x="3214" y="625302"/>
                  <a:pt x="-9198" y="515603"/>
                  <a:pt x="0" y="400109"/>
                </a:cubicBezTo>
                <a:cubicBezTo>
                  <a:pt x="9198" y="284615"/>
                  <a:pt x="-13878" y="179415"/>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4400" b="1" dirty="0">
                <a:solidFill>
                  <a:schemeClr val="tx1">
                    <a:lumMod val="75000"/>
                    <a:lumOff val="25000"/>
                  </a:schemeClr>
                </a:solidFill>
                <a:latin typeface="Inter"/>
              </a:rPr>
              <a:t>Business Model</a:t>
            </a:r>
            <a:endParaRPr lang="fr" b="1" dirty="0">
              <a:solidFill>
                <a:schemeClr val="tx1">
                  <a:lumMod val="75000"/>
                  <a:lumOff val="25000"/>
                </a:schemeClr>
              </a:solidFill>
            </a:endParaRPr>
          </a:p>
        </p:txBody>
      </p:sp>
      <p:sp>
        <p:nvSpPr>
          <p:cNvPr id="10" name="Slide Number Placeholder 9">
            <a:extLst>
              <a:ext uri="{FF2B5EF4-FFF2-40B4-BE49-F238E27FC236}">
                <a16:creationId xmlns:a16="http://schemas.microsoft.com/office/drawing/2014/main" id="{7F159C91-F0E8-C0DC-B850-775AC37758D6}"/>
              </a:ext>
            </a:extLst>
          </p:cNvPr>
          <p:cNvSpPr>
            <a:spLocks noGrp="1"/>
          </p:cNvSpPr>
          <p:nvPr>
            <p:ph type="sldNum" sz="quarter" idx="12"/>
          </p:nvPr>
        </p:nvSpPr>
        <p:spPr/>
        <p:txBody>
          <a:bodyPr/>
          <a:lstStyle/>
          <a:p>
            <a:fld id="{EF8F7B77-FF1E-4E09-8B1B-736F89395D76}" type="slidenum">
              <a:rPr lang="en-US" smtClean="0"/>
              <a:t>14</a:t>
            </a:fld>
            <a:endParaRPr lang="en-US"/>
          </a:p>
        </p:txBody>
      </p:sp>
    </p:spTree>
    <p:extLst>
      <p:ext uri="{BB962C8B-B14F-4D97-AF65-F5344CB8AC3E}">
        <p14:creationId xmlns:p14="http://schemas.microsoft.com/office/powerpoint/2010/main" val="1020299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0B907B-FE04-AC86-DA6B-661122DB4F1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agram of a timeline&#10;&#10;AI-generated content may be incorrect.">
            <a:extLst>
              <a:ext uri="{FF2B5EF4-FFF2-40B4-BE49-F238E27FC236}">
                <a16:creationId xmlns:a16="http://schemas.microsoft.com/office/drawing/2014/main" id="{A1246DDF-0DAE-3626-7411-FD3941DDED7C}"/>
              </a:ext>
            </a:extLst>
          </p:cNvPr>
          <p:cNvPicPr>
            <a:picLocks noChangeAspect="1"/>
          </p:cNvPicPr>
          <p:nvPr/>
        </p:nvPicPr>
        <p:blipFill>
          <a:blip r:embed="rId3"/>
          <a:srcRect t="1981" b="13765"/>
          <a:stretch>
            <a:fillRect/>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7F52D828-0C8A-F94C-FD2B-DA3F7739ECFD}"/>
              </a:ext>
            </a:extLst>
          </p:cNvPr>
          <p:cNvSpPr txBox="1"/>
          <p:nvPr/>
        </p:nvSpPr>
        <p:spPr>
          <a:xfrm>
            <a:off x="216309" y="0"/>
            <a:ext cx="5720093" cy="1938992"/>
          </a:xfrm>
          <a:custGeom>
            <a:avLst/>
            <a:gdLst>
              <a:gd name="connsiteX0" fmla="*/ 0 w 5720093"/>
              <a:gd name="connsiteY0" fmla="*/ 0 h 1938992"/>
              <a:gd name="connsiteX1" fmla="*/ 578365 w 5720093"/>
              <a:gd name="connsiteY1" fmla="*/ 0 h 1938992"/>
              <a:gd name="connsiteX2" fmla="*/ 1042328 w 5720093"/>
              <a:gd name="connsiteY2" fmla="*/ 0 h 1938992"/>
              <a:gd name="connsiteX3" fmla="*/ 1792296 w 5720093"/>
              <a:gd name="connsiteY3" fmla="*/ 0 h 1938992"/>
              <a:gd name="connsiteX4" fmla="*/ 2370661 w 5720093"/>
              <a:gd name="connsiteY4" fmla="*/ 0 h 1938992"/>
              <a:gd name="connsiteX5" fmla="*/ 2949026 w 5720093"/>
              <a:gd name="connsiteY5" fmla="*/ 0 h 1938992"/>
              <a:gd name="connsiteX6" fmla="*/ 3698993 w 5720093"/>
              <a:gd name="connsiteY6" fmla="*/ 0 h 1938992"/>
              <a:gd name="connsiteX7" fmla="*/ 4220158 w 5720093"/>
              <a:gd name="connsiteY7" fmla="*/ 0 h 1938992"/>
              <a:gd name="connsiteX8" fmla="*/ 4970125 w 5720093"/>
              <a:gd name="connsiteY8" fmla="*/ 0 h 1938992"/>
              <a:gd name="connsiteX9" fmla="*/ 5720093 w 5720093"/>
              <a:gd name="connsiteY9" fmla="*/ 0 h 1938992"/>
              <a:gd name="connsiteX10" fmla="*/ 5720093 w 5720093"/>
              <a:gd name="connsiteY10" fmla="*/ 646331 h 1938992"/>
              <a:gd name="connsiteX11" fmla="*/ 5720093 w 5720093"/>
              <a:gd name="connsiteY11" fmla="*/ 1292661 h 1938992"/>
              <a:gd name="connsiteX12" fmla="*/ 5720093 w 5720093"/>
              <a:gd name="connsiteY12" fmla="*/ 1938992 h 1938992"/>
              <a:gd name="connsiteX13" fmla="*/ 5256130 w 5720093"/>
              <a:gd name="connsiteY13" fmla="*/ 1938992 h 1938992"/>
              <a:gd name="connsiteX14" fmla="*/ 4506162 w 5720093"/>
              <a:gd name="connsiteY14" fmla="*/ 1938992 h 1938992"/>
              <a:gd name="connsiteX15" fmla="*/ 3984998 w 5720093"/>
              <a:gd name="connsiteY15" fmla="*/ 1938992 h 1938992"/>
              <a:gd name="connsiteX16" fmla="*/ 3349432 w 5720093"/>
              <a:gd name="connsiteY16" fmla="*/ 1938992 h 1938992"/>
              <a:gd name="connsiteX17" fmla="*/ 2599464 w 5720093"/>
              <a:gd name="connsiteY17" fmla="*/ 1938992 h 1938992"/>
              <a:gd name="connsiteX18" fmla="*/ 1963899 w 5720093"/>
              <a:gd name="connsiteY18" fmla="*/ 1938992 h 1938992"/>
              <a:gd name="connsiteX19" fmla="*/ 1499935 w 5720093"/>
              <a:gd name="connsiteY19" fmla="*/ 1938992 h 1938992"/>
              <a:gd name="connsiteX20" fmla="*/ 978771 w 5720093"/>
              <a:gd name="connsiteY20" fmla="*/ 1938992 h 1938992"/>
              <a:gd name="connsiteX21" fmla="*/ 0 w 5720093"/>
              <a:gd name="connsiteY21" fmla="*/ 1938992 h 1938992"/>
              <a:gd name="connsiteX22" fmla="*/ 0 w 5720093"/>
              <a:gd name="connsiteY22" fmla="*/ 1292661 h 1938992"/>
              <a:gd name="connsiteX23" fmla="*/ 0 w 5720093"/>
              <a:gd name="connsiteY23" fmla="*/ 646331 h 1938992"/>
              <a:gd name="connsiteX24" fmla="*/ 0 w 5720093"/>
              <a:gd name="connsiteY24" fmla="*/ 0 h 193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0093" h="1938992" extrusionOk="0">
                <a:moveTo>
                  <a:pt x="0" y="0"/>
                </a:moveTo>
                <a:cubicBezTo>
                  <a:pt x="150313" y="18800"/>
                  <a:pt x="302761" y="3574"/>
                  <a:pt x="578365" y="0"/>
                </a:cubicBezTo>
                <a:cubicBezTo>
                  <a:pt x="853969" y="-3574"/>
                  <a:pt x="862949" y="9600"/>
                  <a:pt x="1042328" y="0"/>
                </a:cubicBezTo>
                <a:cubicBezTo>
                  <a:pt x="1221707" y="-9600"/>
                  <a:pt x="1516218" y="-32220"/>
                  <a:pt x="1792296" y="0"/>
                </a:cubicBezTo>
                <a:cubicBezTo>
                  <a:pt x="2068374" y="32220"/>
                  <a:pt x="2138603" y="18979"/>
                  <a:pt x="2370661" y="0"/>
                </a:cubicBezTo>
                <a:cubicBezTo>
                  <a:pt x="2602720" y="-18979"/>
                  <a:pt x="2754561" y="3972"/>
                  <a:pt x="2949026" y="0"/>
                </a:cubicBezTo>
                <a:cubicBezTo>
                  <a:pt x="3143492" y="-3972"/>
                  <a:pt x="3420061" y="21508"/>
                  <a:pt x="3698993" y="0"/>
                </a:cubicBezTo>
                <a:cubicBezTo>
                  <a:pt x="3977925" y="-21508"/>
                  <a:pt x="4055455" y="-10227"/>
                  <a:pt x="4220158" y="0"/>
                </a:cubicBezTo>
                <a:cubicBezTo>
                  <a:pt x="4384862" y="10227"/>
                  <a:pt x="4757824" y="-32627"/>
                  <a:pt x="4970125" y="0"/>
                </a:cubicBezTo>
                <a:cubicBezTo>
                  <a:pt x="5182426" y="32627"/>
                  <a:pt x="5365938" y="-34156"/>
                  <a:pt x="5720093" y="0"/>
                </a:cubicBezTo>
                <a:cubicBezTo>
                  <a:pt x="5697509" y="248388"/>
                  <a:pt x="5710101" y="371654"/>
                  <a:pt x="5720093" y="646331"/>
                </a:cubicBezTo>
                <a:cubicBezTo>
                  <a:pt x="5730085" y="921008"/>
                  <a:pt x="5748233" y="979434"/>
                  <a:pt x="5720093" y="1292661"/>
                </a:cubicBezTo>
                <a:cubicBezTo>
                  <a:pt x="5691954" y="1605888"/>
                  <a:pt x="5706064" y="1793058"/>
                  <a:pt x="5720093" y="1938992"/>
                </a:cubicBezTo>
                <a:cubicBezTo>
                  <a:pt x="5545993" y="1959938"/>
                  <a:pt x="5430313" y="1927660"/>
                  <a:pt x="5256130" y="1938992"/>
                </a:cubicBezTo>
                <a:cubicBezTo>
                  <a:pt x="5081947" y="1950324"/>
                  <a:pt x="4769084" y="1917633"/>
                  <a:pt x="4506162" y="1938992"/>
                </a:cubicBezTo>
                <a:cubicBezTo>
                  <a:pt x="4243240" y="1960351"/>
                  <a:pt x="4243160" y="1926384"/>
                  <a:pt x="3984998" y="1938992"/>
                </a:cubicBezTo>
                <a:cubicBezTo>
                  <a:pt x="3726836" y="1951600"/>
                  <a:pt x="3591370" y="1918642"/>
                  <a:pt x="3349432" y="1938992"/>
                </a:cubicBezTo>
                <a:cubicBezTo>
                  <a:pt x="3107494" y="1959342"/>
                  <a:pt x="2812456" y="1905378"/>
                  <a:pt x="2599464" y="1938992"/>
                </a:cubicBezTo>
                <a:cubicBezTo>
                  <a:pt x="2386472" y="1972606"/>
                  <a:pt x="2100373" y="1965201"/>
                  <a:pt x="1963899" y="1938992"/>
                </a:cubicBezTo>
                <a:cubicBezTo>
                  <a:pt x="1827426" y="1912783"/>
                  <a:pt x="1647993" y="1932356"/>
                  <a:pt x="1499935" y="1938992"/>
                </a:cubicBezTo>
                <a:cubicBezTo>
                  <a:pt x="1351877" y="1945628"/>
                  <a:pt x="1118655" y="1951565"/>
                  <a:pt x="978771" y="1938992"/>
                </a:cubicBezTo>
                <a:cubicBezTo>
                  <a:pt x="838887" y="1926419"/>
                  <a:pt x="243928" y="1895486"/>
                  <a:pt x="0" y="1938992"/>
                </a:cubicBezTo>
                <a:cubicBezTo>
                  <a:pt x="-10753" y="1625818"/>
                  <a:pt x="19852" y="1575720"/>
                  <a:pt x="0" y="1292661"/>
                </a:cubicBezTo>
                <a:cubicBezTo>
                  <a:pt x="-19852" y="1009602"/>
                  <a:pt x="9369" y="816951"/>
                  <a:pt x="0" y="646331"/>
                </a:cubicBezTo>
                <a:cubicBezTo>
                  <a:pt x="-9369" y="475711"/>
                  <a:pt x="-625" y="320274"/>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6000" dirty="0">
                <a:solidFill>
                  <a:schemeClr val="bg1">
                    <a:lumMod val="85000"/>
                  </a:schemeClr>
                </a:solidFill>
                <a:latin typeface="Inter"/>
              </a:rPr>
              <a:t>Psi Product Outlook</a:t>
            </a:r>
            <a:endParaRPr lang="fr" sz="2800" dirty="0">
              <a:solidFill>
                <a:schemeClr val="bg1">
                  <a:lumMod val="85000"/>
                </a:schemeClr>
              </a:solidFill>
            </a:endParaRPr>
          </a:p>
        </p:txBody>
      </p:sp>
      <p:sp>
        <p:nvSpPr>
          <p:cNvPr id="8" name="Slide Number Placeholder 7">
            <a:extLst>
              <a:ext uri="{FF2B5EF4-FFF2-40B4-BE49-F238E27FC236}">
                <a16:creationId xmlns:a16="http://schemas.microsoft.com/office/drawing/2014/main" id="{E58DD586-1BEE-C10C-1FB8-D9BBECE824E9}"/>
              </a:ext>
            </a:extLst>
          </p:cNvPr>
          <p:cNvSpPr>
            <a:spLocks noGrp="1"/>
          </p:cNvSpPr>
          <p:nvPr>
            <p:ph type="sldNum" sz="quarter" idx="12"/>
          </p:nvPr>
        </p:nvSpPr>
        <p:spPr/>
        <p:txBody>
          <a:bodyPr/>
          <a:lstStyle/>
          <a:p>
            <a:fld id="{EF8F7B77-FF1E-4E09-8B1B-736F89395D76}" type="slidenum">
              <a:rPr lang="en-US" smtClean="0"/>
              <a:t>15</a:t>
            </a:fld>
            <a:endParaRPr lang="en-US"/>
          </a:p>
        </p:txBody>
      </p:sp>
    </p:spTree>
    <p:extLst>
      <p:ext uri="{BB962C8B-B14F-4D97-AF65-F5344CB8AC3E}">
        <p14:creationId xmlns:p14="http://schemas.microsoft.com/office/powerpoint/2010/main" val="391263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8268A9-7134-3F6B-FE95-8BCE8575CC0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66C22FB-94D7-D579-FDAA-FE56A55B8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8B1CB5E1-9568-C768-BF96-B22469EC88D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8F7B77-FF1E-4E09-8B1B-736F89395D7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descr="A timeline of a company&#10;&#10;AI-generated content may be incorrect.">
            <a:extLst>
              <a:ext uri="{FF2B5EF4-FFF2-40B4-BE49-F238E27FC236}">
                <a16:creationId xmlns:a16="http://schemas.microsoft.com/office/drawing/2014/main" id="{2E0D1E74-7204-6525-ED8A-01B808214DBA}"/>
              </a:ext>
            </a:extLst>
          </p:cNvPr>
          <p:cNvPicPr>
            <a:picLocks noChangeAspect="1"/>
          </p:cNvPicPr>
          <p:nvPr/>
        </p:nvPicPr>
        <p:blipFill>
          <a:blip r:embed="rId3"/>
          <a:srcRect t="11242" b="4504"/>
          <a:stretch>
            <a:fillRect/>
          </a:stretch>
        </p:blipFill>
        <p:spPr>
          <a:xfrm>
            <a:off x="20" y="0"/>
            <a:ext cx="12191980" cy="6856718"/>
          </a:xfrm>
          <a:prstGeom prst="rect">
            <a:avLst/>
          </a:prstGeom>
        </p:spPr>
      </p:pic>
      <p:sp>
        <p:nvSpPr>
          <p:cNvPr id="3" name="TextBox 2">
            <a:extLst>
              <a:ext uri="{FF2B5EF4-FFF2-40B4-BE49-F238E27FC236}">
                <a16:creationId xmlns:a16="http://schemas.microsoft.com/office/drawing/2014/main" id="{6654EB82-FE4C-EC55-EE2E-79AF0022E274}"/>
              </a:ext>
            </a:extLst>
          </p:cNvPr>
          <p:cNvSpPr txBox="1"/>
          <p:nvPr/>
        </p:nvSpPr>
        <p:spPr>
          <a:xfrm>
            <a:off x="255639" y="-1282"/>
            <a:ext cx="5279923" cy="1938992"/>
          </a:xfrm>
          <a:custGeom>
            <a:avLst/>
            <a:gdLst>
              <a:gd name="connsiteX0" fmla="*/ 0 w 5279923"/>
              <a:gd name="connsiteY0" fmla="*/ 0 h 1938992"/>
              <a:gd name="connsiteX1" fmla="*/ 607191 w 5279923"/>
              <a:gd name="connsiteY1" fmla="*/ 0 h 1938992"/>
              <a:gd name="connsiteX2" fmla="*/ 1108784 w 5279923"/>
              <a:gd name="connsiteY2" fmla="*/ 0 h 1938992"/>
              <a:gd name="connsiteX3" fmla="*/ 1874373 w 5279923"/>
              <a:gd name="connsiteY3" fmla="*/ 0 h 1938992"/>
              <a:gd name="connsiteX4" fmla="*/ 2481564 w 5279923"/>
              <a:gd name="connsiteY4" fmla="*/ 0 h 1938992"/>
              <a:gd name="connsiteX5" fmla="*/ 3088755 w 5279923"/>
              <a:gd name="connsiteY5" fmla="*/ 0 h 1938992"/>
              <a:gd name="connsiteX6" fmla="*/ 3854344 w 5279923"/>
              <a:gd name="connsiteY6" fmla="*/ 0 h 1938992"/>
              <a:gd name="connsiteX7" fmla="*/ 4408736 w 5279923"/>
              <a:gd name="connsiteY7" fmla="*/ 0 h 1938992"/>
              <a:gd name="connsiteX8" fmla="*/ 5279923 w 5279923"/>
              <a:gd name="connsiteY8" fmla="*/ 0 h 1938992"/>
              <a:gd name="connsiteX9" fmla="*/ 5279923 w 5279923"/>
              <a:gd name="connsiteY9" fmla="*/ 685111 h 1938992"/>
              <a:gd name="connsiteX10" fmla="*/ 5279923 w 5279923"/>
              <a:gd name="connsiteY10" fmla="*/ 1292661 h 1938992"/>
              <a:gd name="connsiteX11" fmla="*/ 5279923 w 5279923"/>
              <a:gd name="connsiteY11" fmla="*/ 1938992 h 1938992"/>
              <a:gd name="connsiteX12" fmla="*/ 4567133 w 5279923"/>
              <a:gd name="connsiteY12" fmla="*/ 1938992 h 1938992"/>
              <a:gd name="connsiteX13" fmla="*/ 3801545 w 5279923"/>
              <a:gd name="connsiteY13" fmla="*/ 1938992 h 1938992"/>
              <a:gd name="connsiteX14" fmla="*/ 3035956 w 5279923"/>
              <a:gd name="connsiteY14" fmla="*/ 1938992 h 1938992"/>
              <a:gd name="connsiteX15" fmla="*/ 2481564 w 5279923"/>
              <a:gd name="connsiteY15" fmla="*/ 1938992 h 1938992"/>
              <a:gd name="connsiteX16" fmla="*/ 1821573 w 5279923"/>
              <a:gd name="connsiteY16" fmla="*/ 1938992 h 1938992"/>
              <a:gd name="connsiteX17" fmla="*/ 1055985 w 5279923"/>
              <a:gd name="connsiteY17" fmla="*/ 1938992 h 1938992"/>
              <a:gd name="connsiteX18" fmla="*/ 0 w 5279923"/>
              <a:gd name="connsiteY18" fmla="*/ 1938992 h 1938992"/>
              <a:gd name="connsiteX19" fmla="*/ 0 w 5279923"/>
              <a:gd name="connsiteY19" fmla="*/ 1350831 h 1938992"/>
              <a:gd name="connsiteX20" fmla="*/ 0 w 5279923"/>
              <a:gd name="connsiteY20" fmla="*/ 743280 h 1938992"/>
              <a:gd name="connsiteX21" fmla="*/ 0 w 5279923"/>
              <a:gd name="connsiteY21" fmla="*/ 0 h 193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79923" h="1938992" extrusionOk="0">
                <a:moveTo>
                  <a:pt x="0" y="0"/>
                </a:moveTo>
                <a:cubicBezTo>
                  <a:pt x="267887" y="25147"/>
                  <a:pt x="355270" y="-444"/>
                  <a:pt x="607191" y="0"/>
                </a:cubicBezTo>
                <a:cubicBezTo>
                  <a:pt x="859112" y="444"/>
                  <a:pt x="884849" y="10765"/>
                  <a:pt x="1108784" y="0"/>
                </a:cubicBezTo>
                <a:cubicBezTo>
                  <a:pt x="1332719" y="-10765"/>
                  <a:pt x="1634786" y="-5720"/>
                  <a:pt x="1874373" y="0"/>
                </a:cubicBezTo>
                <a:cubicBezTo>
                  <a:pt x="2113960" y="5720"/>
                  <a:pt x="2271407" y="-27108"/>
                  <a:pt x="2481564" y="0"/>
                </a:cubicBezTo>
                <a:cubicBezTo>
                  <a:pt x="2691721" y="27108"/>
                  <a:pt x="2801091" y="-19924"/>
                  <a:pt x="3088755" y="0"/>
                </a:cubicBezTo>
                <a:cubicBezTo>
                  <a:pt x="3376419" y="19924"/>
                  <a:pt x="3507592" y="-18866"/>
                  <a:pt x="3854344" y="0"/>
                </a:cubicBezTo>
                <a:cubicBezTo>
                  <a:pt x="4201096" y="18866"/>
                  <a:pt x="4199678" y="-8368"/>
                  <a:pt x="4408736" y="0"/>
                </a:cubicBezTo>
                <a:cubicBezTo>
                  <a:pt x="4617794" y="8368"/>
                  <a:pt x="5063506" y="34987"/>
                  <a:pt x="5279923" y="0"/>
                </a:cubicBezTo>
                <a:cubicBezTo>
                  <a:pt x="5293854" y="263047"/>
                  <a:pt x="5261494" y="418227"/>
                  <a:pt x="5279923" y="685111"/>
                </a:cubicBezTo>
                <a:cubicBezTo>
                  <a:pt x="5298352" y="951995"/>
                  <a:pt x="5299368" y="1069917"/>
                  <a:pt x="5279923" y="1292661"/>
                </a:cubicBezTo>
                <a:cubicBezTo>
                  <a:pt x="5260479" y="1515405"/>
                  <a:pt x="5310076" y="1621186"/>
                  <a:pt x="5279923" y="1938992"/>
                </a:cubicBezTo>
                <a:cubicBezTo>
                  <a:pt x="5108363" y="1941400"/>
                  <a:pt x="4809608" y="1951433"/>
                  <a:pt x="4567133" y="1938992"/>
                </a:cubicBezTo>
                <a:cubicBezTo>
                  <a:pt x="4324658" y="1926552"/>
                  <a:pt x="4021300" y="1962809"/>
                  <a:pt x="3801545" y="1938992"/>
                </a:cubicBezTo>
                <a:cubicBezTo>
                  <a:pt x="3581790" y="1915175"/>
                  <a:pt x="3204205" y="1973700"/>
                  <a:pt x="3035956" y="1938992"/>
                </a:cubicBezTo>
                <a:cubicBezTo>
                  <a:pt x="2867707" y="1904284"/>
                  <a:pt x="2722751" y="1915212"/>
                  <a:pt x="2481564" y="1938992"/>
                </a:cubicBezTo>
                <a:cubicBezTo>
                  <a:pt x="2240377" y="1962772"/>
                  <a:pt x="2095598" y="1920074"/>
                  <a:pt x="1821573" y="1938992"/>
                </a:cubicBezTo>
                <a:cubicBezTo>
                  <a:pt x="1547548" y="1957910"/>
                  <a:pt x="1227829" y="1907815"/>
                  <a:pt x="1055985" y="1938992"/>
                </a:cubicBezTo>
                <a:cubicBezTo>
                  <a:pt x="884141" y="1970169"/>
                  <a:pt x="211879" y="1953514"/>
                  <a:pt x="0" y="1938992"/>
                </a:cubicBezTo>
                <a:cubicBezTo>
                  <a:pt x="24044" y="1708820"/>
                  <a:pt x="-8169" y="1518188"/>
                  <a:pt x="0" y="1350831"/>
                </a:cubicBezTo>
                <a:cubicBezTo>
                  <a:pt x="8169" y="1183474"/>
                  <a:pt x="30257" y="907600"/>
                  <a:pt x="0" y="743280"/>
                </a:cubicBezTo>
                <a:cubicBezTo>
                  <a:pt x="-30257" y="578960"/>
                  <a:pt x="-3724" y="299488"/>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0" b="0" i="0" u="none" strike="noStrike" kern="1200" cap="none" spc="0" normalizeH="0" baseline="0" noProof="0" dirty="0">
                <a:ln>
                  <a:noFill/>
                </a:ln>
                <a:solidFill>
                  <a:prstClr val="white">
                    <a:lumMod val="85000"/>
                  </a:prstClr>
                </a:solidFill>
                <a:effectLst/>
                <a:uLnTx/>
                <a:uFillTx/>
                <a:latin typeface="Inter"/>
                <a:ea typeface="+mn-ea"/>
                <a:cs typeface="+mn-cs"/>
              </a:rPr>
              <a:t>Psi Market Outlook</a:t>
            </a:r>
            <a:endParaRPr kumimoji="0" lang="fr" sz="2800" b="0" i="0" u="none" strike="noStrike" kern="1200" cap="none" spc="0" normalizeH="0" baseline="0" noProof="0" dirty="0">
              <a:ln>
                <a:noFill/>
              </a:ln>
              <a:solidFill>
                <a:prstClr val="white">
                  <a:lumMod val="8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32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4EC"/>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CA8F73-4FAD-AA72-2A09-985711CDEC63}"/>
              </a:ext>
            </a:extLst>
          </p:cNvPr>
          <p:cNvSpPr>
            <a:spLocks noGrp="1"/>
          </p:cNvSpPr>
          <p:nvPr>
            <p:ph type="sldNum" sz="quarter" idx="12"/>
          </p:nvPr>
        </p:nvSpPr>
        <p:spPr/>
        <p:txBody>
          <a:bodyPr/>
          <a:lstStyle/>
          <a:p>
            <a:fld id="{EF8F7B77-FF1E-4E09-8B1B-736F89395D76}" type="slidenum">
              <a:rPr lang="en-US" smtClean="0"/>
              <a:t>17</a:t>
            </a:fld>
            <a:endParaRPr lang="en-US"/>
          </a:p>
        </p:txBody>
      </p:sp>
      <p:sp>
        <p:nvSpPr>
          <p:cNvPr id="5" name="TextBox 4">
            <a:extLst>
              <a:ext uri="{FF2B5EF4-FFF2-40B4-BE49-F238E27FC236}">
                <a16:creationId xmlns:a16="http://schemas.microsoft.com/office/drawing/2014/main" id="{36FD3C59-38FD-69DE-0279-551617774585}"/>
              </a:ext>
            </a:extLst>
          </p:cNvPr>
          <p:cNvSpPr txBox="1"/>
          <p:nvPr/>
        </p:nvSpPr>
        <p:spPr>
          <a:xfrm>
            <a:off x="4388393" y="851685"/>
            <a:ext cx="3415213" cy="769441"/>
          </a:xfrm>
          <a:custGeom>
            <a:avLst/>
            <a:gdLst>
              <a:gd name="connsiteX0" fmla="*/ 0 w 3415213"/>
              <a:gd name="connsiteY0" fmla="*/ 0 h 769441"/>
              <a:gd name="connsiteX1" fmla="*/ 648890 w 3415213"/>
              <a:gd name="connsiteY1" fmla="*/ 0 h 769441"/>
              <a:gd name="connsiteX2" fmla="*/ 1229477 w 3415213"/>
              <a:gd name="connsiteY2" fmla="*/ 0 h 769441"/>
              <a:gd name="connsiteX3" fmla="*/ 1980824 w 3415213"/>
              <a:gd name="connsiteY3" fmla="*/ 0 h 769441"/>
              <a:gd name="connsiteX4" fmla="*/ 2629714 w 3415213"/>
              <a:gd name="connsiteY4" fmla="*/ 0 h 769441"/>
              <a:gd name="connsiteX5" fmla="*/ 3415213 w 3415213"/>
              <a:gd name="connsiteY5" fmla="*/ 0 h 769441"/>
              <a:gd name="connsiteX6" fmla="*/ 3415213 w 3415213"/>
              <a:gd name="connsiteY6" fmla="*/ 400109 h 769441"/>
              <a:gd name="connsiteX7" fmla="*/ 3415213 w 3415213"/>
              <a:gd name="connsiteY7" fmla="*/ 769441 h 769441"/>
              <a:gd name="connsiteX8" fmla="*/ 2732170 w 3415213"/>
              <a:gd name="connsiteY8" fmla="*/ 769441 h 769441"/>
              <a:gd name="connsiteX9" fmla="*/ 2151584 w 3415213"/>
              <a:gd name="connsiteY9" fmla="*/ 769441 h 769441"/>
              <a:gd name="connsiteX10" fmla="*/ 1468542 w 3415213"/>
              <a:gd name="connsiteY10" fmla="*/ 769441 h 769441"/>
              <a:gd name="connsiteX11" fmla="*/ 785499 w 3415213"/>
              <a:gd name="connsiteY11" fmla="*/ 769441 h 769441"/>
              <a:gd name="connsiteX12" fmla="*/ 0 w 3415213"/>
              <a:gd name="connsiteY12" fmla="*/ 769441 h 769441"/>
              <a:gd name="connsiteX13" fmla="*/ 0 w 3415213"/>
              <a:gd name="connsiteY13" fmla="*/ 369332 h 769441"/>
              <a:gd name="connsiteX14" fmla="*/ 0 w 3415213"/>
              <a:gd name="connsiteY14" fmla="*/ 0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5213" h="769441" extrusionOk="0">
                <a:moveTo>
                  <a:pt x="0" y="0"/>
                </a:moveTo>
                <a:cubicBezTo>
                  <a:pt x="251211" y="16433"/>
                  <a:pt x="395373" y="-31949"/>
                  <a:pt x="648890" y="0"/>
                </a:cubicBezTo>
                <a:cubicBezTo>
                  <a:pt x="902407" y="31949"/>
                  <a:pt x="950160" y="23909"/>
                  <a:pt x="1229477" y="0"/>
                </a:cubicBezTo>
                <a:cubicBezTo>
                  <a:pt x="1508794" y="-23909"/>
                  <a:pt x="1819921" y="36569"/>
                  <a:pt x="1980824" y="0"/>
                </a:cubicBezTo>
                <a:cubicBezTo>
                  <a:pt x="2141727" y="-36569"/>
                  <a:pt x="2311770" y="15573"/>
                  <a:pt x="2629714" y="0"/>
                </a:cubicBezTo>
                <a:cubicBezTo>
                  <a:pt x="2947658" y="-15573"/>
                  <a:pt x="3089850" y="-17358"/>
                  <a:pt x="3415213" y="0"/>
                </a:cubicBezTo>
                <a:cubicBezTo>
                  <a:pt x="3397559" y="150596"/>
                  <a:pt x="3425805" y="309467"/>
                  <a:pt x="3415213" y="400109"/>
                </a:cubicBezTo>
                <a:cubicBezTo>
                  <a:pt x="3404621" y="490751"/>
                  <a:pt x="3422678" y="685059"/>
                  <a:pt x="3415213" y="769441"/>
                </a:cubicBezTo>
                <a:cubicBezTo>
                  <a:pt x="3097206" y="798866"/>
                  <a:pt x="2894615" y="773856"/>
                  <a:pt x="2732170" y="769441"/>
                </a:cubicBezTo>
                <a:cubicBezTo>
                  <a:pt x="2569725" y="765026"/>
                  <a:pt x="2379429" y="745631"/>
                  <a:pt x="2151584" y="769441"/>
                </a:cubicBezTo>
                <a:cubicBezTo>
                  <a:pt x="1923739" y="793251"/>
                  <a:pt x="1695208" y="760307"/>
                  <a:pt x="1468542" y="769441"/>
                </a:cubicBezTo>
                <a:cubicBezTo>
                  <a:pt x="1241876" y="778575"/>
                  <a:pt x="959291" y="749783"/>
                  <a:pt x="785499" y="769441"/>
                </a:cubicBezTo>
                <a:cubicBezTo>
                  <a:pt x="611707" y="789099"/>
                  <a:pt x="282373" y="753676"/>
                  <a:pt x="0" y="769441"/>
                </a:cubicBezTo>
                <a:cubicBezTo>
                  <a:pt x="15832" y="574492"/>
                  <a:pt x="-13882" y="565965"/>
                  <a:pt x="0" y="369332"/>
                </a:cubicBezTo>
                <a:cubicBezTo>
                  <a:pt x="13882" y="172699"/>
                  <a:pt x="-5373" y="124469"/>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4400" b="1" dirty="0">
                <a:solidFill>
                  <a:schemeClr val="tx1">
                    <a:lumMod val="75000"/>
                    <a:lumOff val="25000"/>
                  </a:schemeClr>
                </a:solidFill>
                <a:latin typeface="Inter"/>
              </a:rPr>
              <a:t>Financial Plan</a:t>
            </a:r>
            <a:endParaRPr lang="fr" b="1" dirty="0">
              <a:solidFill>
                <a:schemeClr val="tx1">
                  <a:lumMod val="75000"/>
                  <a:lumOff val="25000"/>
                </a:schemeClr>
              </a:solidFill>
            </a:endParaRPr>
          </a:p>
        </p:txBody>
      </p:sp>
      <p:pic>
        <p:nvPicPr>
          <p:cNvPr id="7" name="Picture 6" descr="A diagram of a financial plan&#10;&#10;AI-generated content may be incorrect.">
            <a:extLst>
              <a:ext uri="{FF2B5EF4-FFF2-40B4-BE49-F238E27FC236}">
                <a16:creationId xmlns:a16="http://schemas.microsoft.com/office/drawing/2014/main" id="{A442794A-2204-6400-B2C2-A7C5C89DC121}"/>
              </a:ext>
            </a:extLst>
          </p:cNvPr>
          <p:cNvPicPr>
            <a:picLocks noChangeAspect="1"/>
          </p:cNvPicPr>
          <p:nvPr/>
        </p:nvPicPr>
        <p:blipFill>
          <a:blip r:embed="rId3"/>
          <a:srcRect t="18831" b="6816"/>
          <a:stretch>
            <a:fillRect/>
          </a:stretch>
        </p:blipFill>
        <p:spPr>
          <a:xfrm>
            <a:off x="1617402" y="1767840"/>
            <a:ext cx="8957195" cy="4439959"/>
          </a:xfrm>
          <a:prstGeom prst="rect">
            <a:avLst/>
          </a:prstGeom>
        </p:spPr>
      </p:pic>
    </p:spTree>
    <p:extLst>
      <p:ext uri="{BB962C8B-B14F-4D97-AF65-F5344CB8AC3E}">
        <p14:creationId xmlns:p14="http://schemas.microsoft.com/office/powerpoint/2010/main" val="743517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9EF"/>
        </a:solidFill>
        <a:effectLst/>
      </p:bgPr>
    </p:bg>
    <p:spTree>
      <p:nvGrpSpPr>
        <p:cNvPr id="1" name="">
          <a:extLst>
            <a:ext uri="{FF2B5EF4-FFF2-40B4-BE49-F238E27FC236}">
              <a16:creationId xmlns:a16="http://schemas.microsoft.com/office/drawing/2014/main" id="{B28176DB-C861-9AEB-B7BF-51F6F142BD0C}"/>
            </a:ext>
          </a:extLst>
        </p:cNvPr>
        <p:cNvGrpSpPr/>
        <p:nvPr/>
      </p:nvGrpSpPr>
      <p:grpSpPr>
        <a:xfrm>
          <a:off x="0" y="0"/>
          <a:ext cx="0" cy="0"/>
          <a:chOff x="0" y="0"/>
          <a:chExt cx="0" cy="0"/>
        </a:xfrm>
      </p:grpSpPr>
      <p:pic>
        <p:nvPicPr>
          <p:cNvPr id="9" name="Picture 8" descr="A group of circles with text&#10;&#10;AI-generated content may be incorrect.">
            <a:extLst>
              <a:ext uri="{FF2B5EF4-FFF2-40B4-BE49-F238E27FC236}">
                <a16:creationId xmlns:a16="http://schemas.microsoft.com/office/drawing/2014/main" id="{E9B0C272-AD40-C46D-F086-3FF1D52C5B6D}"/>
              </a:ext>
            </a:extLst>
          </p:cNvPr>
          <p:cNvPicPr>
            <a:picLocks noChangeAspect="1"/>
          </p:cNvPicPr>
          <p:nvPr/>
        </p:nvPicPr>
        <p:blipFill>
          <a:blip r:embed="rId3"/>
          <a:srcRect r="6772"/>
          <a:stretch>
            <a:fillRect/>
          </a:stretch>
        </p:blipFill>
        <p:spPr>
          <a:xfrm>
            <a:off x="2014152" y="1253524"/>
            <a:ext cx="8390238" cy="5604476"/>
          </a:xfrm>
          <a:prstGeom prst="rect">
            <a:avLst/>
          </a:prstGeom>
        </p:spPr>
      </p:pic>
      <p:sp>
        <p:nvSpPr>
          <p:cNvPr id="10" name="TextBox 9">
            <a:extLst>
              <a:ext uri="{FF2B5EF4-FFF2-40B4-BE49-F238E27FC236}">
                <a16:creationId xmlns:a16="http://schemas.microsoft.com/office/drawing/2014/main" id="{8BC6C085-50C8-E60B-AC53-433FCB8EB5BF}"/>
              </a:ext>
            </a:extLst>
          </p:cNvPr>
          <p:cNvSpPr txBox="1"/>
          <p:nvPr/>
        </p:nvSpPr>
        <p:spPr>
          <a:xfrm>
            <a:off x="2785486" y="1444716"/>
            <a:ext cx="6621028" cy="707886"/>
          </a:xfrm>
          <a:custGeom>
            <a:avLst/>
            <a:gdLst>
              <a:gd name="connsiteX0" fmla="*/ 0 w 6621028"/>
              <a:gd name="connsiteY0" fmla="*/ 0 h 707886"/>
              <a:gd name="connsiteX1" fmla="*/ 595893 w 6621028"/>
              <a:gd name="connsiteY1" fmla="*/ 0 h 707886"/>
              <a:gd name="connsiteX2" fmla="*/ 1059364 w 6621028"/>
              <a:gd name="connsiteY2" fmla="*/ 0 h 707886"/>
              <a:gd name="connsiteX3" fmla="*/ 1853888 w 6621028"/>
              <a:gd name="connsiteY3" fmla="*/ 0 h 707886"/>
              <a:gd name="connsiteX4" fmla="*/ 2449780 w 6621028"/>
              <a:gd name="connsiteY4" fmla="*/ 0 h 707886"/>
              <a:gd name="connsiteX5" fmla="*/ 3045673 w 6621028"/>
              <a:gd name="connsiteY5" fmla="*/ 0 h 707886"/>
              <a:gd name="connsiteX6" fmla="*/ 3840196 w 6621028"/>
              <a:gd name="connsiteY6" fmla="*/ 0 h 707886"/>
              <a:gd name="connsiteX7" fmla="*/ 4369878 w 6621028"/>
              <a:gd name="connsiteY7" fmla="*/ 0 h 707886"/>
              <a:gd name="connsiteX8" fmla="*/ 5164402 w 6621028"/>
              <a:gd name="connsiteY8" fmla="*/ 0 h 707886"/>
              <a:gd name="connsiteX9" fmla="*/ 5958925 w 6621028"/>
              <a:gd name="connsiteY9" fmla="*/ 0 h 707886"/>
              <a:gd name="connsiteX10" fmla="*/ 6621028 w 6621028"/>
              <a:gd name="connsiteY10" fmla="*/ 0 h 707886"/>
              <a:gd name="connsiteX11" fmla="*/ 6621028 w 6621028"/>
              <a:gd name="connsiteY11" fmla="*/ 368101 h 707886"/>
              <a:gd name="connsiteX12" fmla="*/ 6621028 w 6621028"/>
              <a:gd name="connsiteY12" fmla="*/ 707886 h 707886"/>
              <a:gd name="connsiteX13" fmla="*/ 6157556 w 6621028"/>
              <a:gd name="connsiteY13" fmla="*/ 707886 h 707886"/>
              <a:gd name="connsiteX14" fmla="*/ 5363033 w 6621028"/>
              <a:gd name="connsiteY14" fmla="*/ 707886 h 707886"/>
              <a:gd name="connsiteX15" fmla="*/ 4833350 w 6621028"/>
              <a:gd name="connsiteY15" fmla="*/ 707886 h 707886"/>
              <a:gd name="connsiteX16" fmla="*/ 4171248 w 6621028"/>
              <a:gd name="connsiteY16" fmla="*/ 707886 h 707886"/>
              <a:gd name="connsiteX17" fmla="*/ 3376724 w 6621028"/>
              <a:gd name="connsiteY17" fmla="*/ 707886 h 707886"/>
              <a:gd name="connsiteX18" fmla="*/ 2714621 w 6621028"/>
              <a:gd name="connsiteY18" fmla="*/ 707886 h 707886"/>
              <a:gd name="connsiteX19" fmla="*/ 2251150 w 6621028"/>
              <a:gd name="connsiteY19" fmla="*/ 707886 h 707886"/>
              <a:gd name="connsiteX20" fmla="*/ 1721467 w 6621028"/>
              <a:gd name="connsiteY20" fmla="*/ 707886 h 707886"/>
              <a:gd name="connsiteX21" fmla="*/ 926944 w 6621028"/>
              <a:gd name="connsiteY21" fmla="*/ 707886 h 707886"/>
              <a:gd name="connsiteX22" fmla="*/ 0 w 6621028"/>
              <a:gd name="connsiteY22" fmla="*/ 707886 h 707886"/>
              <a:gd name="connsiteX23" fmla="*/ 0 w 6621028"/>
              <a:gd name="connsiteY23" fmla="*/ 368101 h 707886"/>
              <a:gd name="connsiteX24" fmla="*/ 0 w 6621028"/>
              <a:gd name="connsiteY24"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21028" h="707886" extrusionOk="0">
                <a:moveTo>
                  <a:pt x="0" y="0"/>
                </a:moveTo>
                <a:cubicBezTo>
                  <a:pt x="239671" y="11734"/>
                  <a:pt x="427876" y="-15820"/>
                  <a:pt x="595893" y="0"/>
                </a:cubicBezTo>
                <a:cubicBezTo>
                  <a:pt x="763910" y="15820"/>
                  <a:pt x="937426" y="-13989"/>
                  <a:pt x="1059364" y="0"/>
                </a:cubicBezTo>
                <a:cubicBezTo>
                  <a:pt x="1181302" y="13989"/>
                  <a:pt x="1674024" y="-905"/>
                  <a:pt x="1853888" y="0"/>
                </a:cubicBezTo>
                <a:cubicBezTo>
                  <a:pt x="2033752" y="905"/>
                  <a:pt x="2322977" y="-6448"/>
                  <a:pt x="2449780" y="0"/>
                </a:cubicBezTo>
                <a:cubicBezTo>
                  <a:pt x="2576583" y="6448"/>
                  <a:pt x="2818521" y="12670"/>
                  <a:pt x="3045673" y="0"/>
                </a:cubicBezTo>
                <a:cubicBezTo>
                  <a:pt x="3272825" y="-12670"/>
                  <a:pt x="3491792" y="16019"/>
                  <a:pt x="3840196" y="0"/>
                </a:cubicBezTo>
                <a:cubicBezTo>
                  <a:pt x="4188600" y="-16019"/>
                  <a:pt x="4132492" y="-10525"/>
                  <a:pt x="4369878" y="0"/>
                </a:cubicBezTo>
                <a:cubicBezTo>
                  <a:pt x="4607264" y="10525"/>
                  <a:pt x="4825353" y="-24671"/>
                  <a:pt x="5164402" y="0"/>
                </a:cubicBezTo>
                <a:cubicBezTo>
                  <a:pt x="5503451" y="24671"/>
                  <a:pt x="5609958" y="-6246"/>
                  <a:pt x="5958925" y="0"/>
                </a:cubicBezTo>
                <a:cubicBezTo>
                  <a:pt x="6307892" y="6246"/>
                  <a:pt x="6422330" y="-13631"/>
                  <a:pt x="6621028" y="0"/>
                </a:cubicBezTo>
                <a:cubicBezTo>
                  <a:pt x="6626296" y="140679"/>
                  <a:pt x="6624228" y="184774"/>
                  <a:pt x="6621028" y="368101"/>
                </a:cubicBezTo>
                <a:cubicBezTo>
                  <a:pt x="6617828" y="551428"/>
                  <a:pt x="6634414" y="611182"/>
                  <a:pt x="6621028" y="707886"/>
                </a:cubicBezTo>
                <a:cubicBezTo>
                  <a:pt x="6480872" y="685137"/>
                  <a:pt x="6330801" y="704836"/>
                  <a:pt x="6157556" y="707886"/>
                </a:cubicBezTo>
                <a:cubicBezTo>
                  <a:pt x="5984311" y="710936"/>
                  <a:pt x="5570654" y="726924"/>
                  <a:pt x="5363033" y="707886"/>
                </a:cubicBezTo>
                <a:cubicBezTo>
                  <a:pt x="5155412" y="688848"/>
                  <a:pt x="4968453" y="715528"/>
                  <a:pt x="4833350" y="707886"/>
                </a:cubicBezTo>
                <a:cubicBezTo>
                  <a:pt x="4698247" y="700244"/>
                  <a:pt x="4378742" y="699834"/>
                  <a:pt x="4171248" y="707886"/>
                </a:cubicBezTo>
                <a:cubicBezTo>
                  <a:pt x="3963754" y="715938"/>
                  <a:pt x="3734872" y="739591"/>
                  <a:pt x="3376724" y="707886"/>
                </a:cubicBezTo>
                <a:cubicBezTo>
                  <a:pt x="3018576" y="676181"/>
                  <a:pt x="2936011" y="700848"/>
                  <a:pt x="2714621" y="707886"/>
                </a:cubicBezTo>
                <a:cubicBezTo>
                  <a:pt x="2493231" y="714924"/>
                  <a:pt x="2435935" y="710705"/>
                  <a:pt x="2251150" y="707886"/>
                </a:cubicBezTo>
                <a:cubicBezTo>
                  <a:pt x="2066365" y="705067"/>
                  <a:pt x="1979585" y="712102"/>
                  <a:pt x="1721467" y="707886"/>
                </a:cubicBezTo>
                <a:cubicBezTo>
                  <a:pt x="1463349" y="703670"/>
                  <a:pt x="1086511" y="731173"/>
                  <a:pt x="926944" y="707886"/>
                </a:cubicBezTo>
                <a:cubicBezTo>
                  <a:pt x="767377" y="684599"/>
                  <a:pt x="421917" y="705323"/>
                  <a:pt x="0" y="707886"/>
                </a:cubicBezTo>
                <a:cubicBezTo>
                  <a:pt x="-13612" y="584000"/>
                  <a:pt x="-9111" y="466789"/>
                  <a:pt x="0" y="368101"/>
                </a:cubicBezTo>
                <a:cubicBezTo>
                  <a:pt x="9111" y="269414"/>
                  <a:pt x="-15790" y="161885"/>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4000" dirty="0">
                <a:solidFill>
                  <a:schemeClr val="bg1">
                    <a:lumMod val="50000"/>
                  </a:schemeClr>
                </a:solidFill>
                <a:latin typeface="Inter"/>
              </a:rPr>
              <a:t>Alignment with R³AI Objectives</a:t>
            </a:r>
          </a:p>
        </p:txBody>
      </p:sp>
      <p:sp>
        <p:nvSpPr>
          <p:cNvPr id="13" name="Slide Number Placeholder 12">
            <a:extLst>
              <a:ext uri="{FF2B5EF4-FFF2-40B4-BE49-F238E27FC236}">
                <a16:creationId xmlns:a16="http://schemas.microsoft.com/office/drawing/2014/main" id="{03BCA832-5A89-13A7-3564-E19EFE54B221}"/>
              </a:ext>
            </a:extLst>
          </p:cNvPr>
          <p:cNvSpPr>
            <a:spLocks noGrp="1"/>
          </p:cNvSpPr>
          <p:nvPr>
            <p:ph type="sldNum" sz="quarter" idx="12"/>
          </p:nvPr>
        </p:nvSpPr>
        <p:spPr/>
        <p:txBody>
          <a:bodyPr/>
          <a:lstStyle/>
          <a:p>
            <a:fld id="{EF8F7B77-FF1E-4E09-8B1B-736F89395D76}" type="slidenum">
              <a:rPr lang="en-US" smtClean="0"/>
              <a:t>18</a:t>
            </a:fld>
            <a:endParaRPr lang="en-US"/>
          </a:p>
        </p:txBody>
      </p:sp>
      <p:pic>
        <p:nvPicPr>
          <p:cNvPr id="15" name="Picture 14" descr="A blue squares with blue text&#10;&#10;AI-generated content may be incorrect.">
            <a:extLst>
              <a:ext uri="{FF2B5EF4-FFF2-40B4-BE49-F238E27FC236}">
                <a16:creationId xmlns:a16="http://schemas.microsoft.com/office/drawing/2014/main" id="{5235217D-D5FC-C31C-5346-368541CFAA39}"/>
              </a:ext>
            </a:extLst>
          </p:cNvPr>
          <p:cNvPicPr>
            <a:picLocks noChangeAspect="1"/>
          </p:cNvPicPr>
          <p:nvPr/>
        </p:nvPicPr>
        <p:blipFill>
          <a:blip r:embed="rId4"/>
          <a:stretch>
            <a:fillRect/>
          </a:stretch>
        </p:blipFill>
        <p:spPr>
          <a:xfrm>
            <a:off x="0" y="3149"/>
            <a:ext cx="12192000" cy="6851702"/>
          </a:xfrm>
          <a:prstGeom prst="rect">
            <a:avLst/>
          </a:prstGeom>
        </p:spPr>
      </p:pic>
    </p:spTree>
    <p:extLst>
      <p:ext uri="{BB962C8B-B14F-4D97-AF65-F5344CB8AC3E}">
        <p14:creationId xmlns:p14="http://schemas.microsoft.com/office/powerpoint/2010/main" val="224141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
          <a:extLst>
            <a:ext uri="{FF2B5EF4-FFF2-40B4-BE49-F238E27FC236}">
              <a16:creationId xmlns:a16="http://schemas.microsoft.com/office/drawing/2014/main" id="{19A919B8-8559-C78B-8B19-8DD6DF9A790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diagram&#10;&#10;AI-generated content may be incorrect.">
            <a:extLst>
              <a:ext uri="{FF2B5EF4-FFF2-40B4-BE49-F238E27FC236}">
                <a16:creationId xmlns:a16="http://schemas.microsoft.com/office/drawing/2014/main" id="{CAE06653-6461-57E6-F913-FC38E13238D9}"/>
              </a:ext>
            </a:extLst>
          </p:cNvPr>
          <p:cNvPicPr>
            <a:picLocks noChangeAspect="1"/>
          </p:cNvPicPr>
          <p:nvPr/>
        </p:nvPicPr>
        <p:blipFill>
          <a:blip r:embed="rId3"/>
          <a:srcRect t="22133" b="15528"/>
          <a:stretch>
            <a:fillRect/>
          </a:stretch>
        </p:blipFill>
        <p:spPr>
          <a:xfrm>
            <a:off x="571051" y="1973531"/>
            <a:ext cx="11049898" cy="4598029"/>
          </a:xfrm>
          <a:prstGeom prst="rect">
            <a:avLst/>
          </a:prstGeom>
        </p:spPr>
      </p:pic>
      <p:sp>
        <p:nvSpPr>
          <p:cNvPr id="4" name="TextBox 3">
            <a:extLst>
              <a:ext uri="{FF2B5EF4-FFF2-40B4-BE49-F238E27FC236}">
                <a16:creationId xmlns:a16="http://schemas.microsoft.com/office/drawing/2014/main" id="{9C595CDB-3B78-004B-E1C0-69C6C080621F}"/>
              </a:ext>
            </a:extLst>
          </p:cNvPr>
          <p:cNvSpPr txBox="1"/>
          <p:nvPr/>
        </p:nvSpPr>
        <p:spPr>
          <a:xfrm>
            <a:off x="3869789" y="1438895"/>
            <a:ext cx="4452421" cy="769441"/>
          </a:xfrm>
          <a:custGeom>
            <a:avLst/>
            <a:gdLst>
              <a:gd name="connsiteX0" fmla="*/ 0 w 4452421"/>
              <a:gd name="connsiteY0" fmla="*/ 0 h 769441"/>
              <a:gd name="connsiteX1" fmla="*/ 591536 w 4452421"/>
              <a:gd name="connsiteY1" fmla="*/ 0 h 769441"/>
              <a:gd name="connsiteX2" fmla="*/ 1094023 w 4452421"/>
              <a:gd name="connsiteY2" fmla="*/ 0 h 769441"/>
              <a:gd name="connsiteX3" fmla="*/ 1819132 w 4452421"/>
              <a:gd name="connsiteY3" fmla="*/ 0 h 769441"/>
              <a:gd name="connsiteX4" fmla="*/ 2410668 w 4452421"/>
              <a:gd name="connsiteY4" fmla="*/ 0 h 769441"/>
              <a:gd name="connsiteX5" fmla="*/ 3002204 w 4452421"/>
              <a:gd name="connsiteY5" fmla="*/ 0 h 769441"/>
              <a:gd name="connsiteX6" fmla="*/ 3727312 w 4452421"/>
              <a:gd name="connsiteY6" fmla="*/ 0 h 769441"/>
              <a:gd name="connsiteX7" fmla="*/ 4452421 w 4452421"/>
              <a:gd name="connsiteY7" fmla="*/ 0 h 769441"/>
              <a:gd name="connsiteX8" fmla="*/ 4452421 w 4452421"/>
              <a:gd name="connsiteY8" fmla="*/ 400109 h 769441"/>
              <a:gd name="connsiteX9" fmla="*/ 4452421 w 4452421"/>
              <a:gd name="connsiteY9" fmla="*/ 769441 h 769441"/>
              <a:gd name="connsiteX10" fmla="*/ 3905409 w 4452421"/>
              <a:gd name="connsiteY10" fmla="*/ 769441 h 769441"/>
              <a:gd name="connsiteX11" fmla="*/ 3269349 w 4452421"/>
              <a:gd name="connsiteY11" fmla="*/ 769441 h 769441"/>
              <a:gd name="connsiteX12" fmla="*/ 2677813 w 4452421"/>
              <a:gd name="connsiteY12" fmla="*/ 769441 h 769441"/>
              <a:gd name="connsiteX13" fmla="*/ 1952705 w 4452421"/>
              <a:gd name="connsiteY13" fmla="*/ 769441 h 769441"/>
              <a:gd name="connsiteX14" fmla="*/ 1227596 w 4452421"/>
              <a:gd name="connsiteY14" fmla="*/ 769441 h 769441"/>
              <a:gd name="connsiteX15" fmla="*/ 680584 w 4452421"/>
              <a:gd name="connsiteY15" fmla="*/ 769441 h 769441"/>
              <a:gd name="connsiteX16" fmla="*/ 0 w 4452421"/>
              <a:gd name="connsiteY16" fmla="*/ 769441 h 769441"/>
              <a:gd name="connsiteX17" fmla="*/ 0 w 4452421"/>
              <a:gd name="connsiteY17" fmla="*/ 369332 h 769441"/>
              <a:gd name="connsiteX18" fmla="*/ 0 w 4452421"/>
              <a:gd name="connsiteY18" fmla="*/ 0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52421" h="769441" extrusionOk="0">
                <a:moveTo>
                  <a:pt x="0" y="0"/>
                </a:moveTo>
                <a:cubicBezTo>
                  <a:pt x="133036" y="-390"/>
                  <a:pt x="367626" y="22181"/>
                  <a:pt x="591536" y="0"/>
                </a:cubicBezTo>
                <a:cubicBezTo>
                  <a:pt x="815446" y="-22181"/>
                  <a:pt x="893148" y="6858"/>
                  <a:pt x="1094023" y="0"/>
                </a:cubicBezTo>
                <a:cubicBezTo>
                  <a:pt x="1294898" y="-6858"/>
                  <a:pt x="1604864" y="-36172"/>
                  <a:pt x="1819132" y="0"/>
                </a:cubicBezTo>
                <a:cubicBezTo>
                  <a:pt x="2033400" y="36172"/>
                  <a:pt x="2131939" y="12588"/>
                  <a:pt x="2410668" y="0"/>
                </a:cubicBezTo>
                <a:cubicBezTo>
                  <a:pt x="2689397" y="-12588"/>
                  <a:pt x="2791297" y="-12171"/>
                  <a:pt x="3002204" y="0"/>
                </a:cubicBezTo>
                <a:cubicBezTo>
                  <a:pt x="3213111" y="12171"/>
                  <a:pt x="3564031" y="-32104"/>
                  <a:pt x="3727312" y="0"/>
                </a:cubicBezTo>
                <a:cubicBezTo>
                  <a:pt x="3890593" y="32104"/>
                  <a:pt x="4248549" y="17768"/>
                  <a:pt x="4452421" y="0"/>
                </a:cubicBezTo>
                <a:cubicBezTo>
                  <a:pt x="4444343" y="99833"/>
                  <a:pt x="4445263" y="227593"/>
                  <a:pt x="4452421" y="400109"/>
                </a:cubicBezTo>
                <a:cubicBezTo>
                  <a:pt x="4459579" y="572625"/>
                  <a:pt x="4458872" y="640437"/>
                  <a:pt x="4452421" y="769441"/>
                </a:cubicBezTo>
                <a:cubicBezTo>
                  <a:pt x="4251029" y="759731"/>
                  <a:pt x="4049644" y="795069"/>
                  <a:pt x="3905409" y="769441"/>
                </a:cubicBezTo>
                <a:cubicBezTo>
                  <a:pt x="3761174" y="743813"/>
                  <a:pt x="3585751" y="738584"/>
                  <a:pt x="3269349" y="769441"/>
                </a:cubicBezTo>
                <a:cubicBezTo>
                  <a:pt x="2952947" y="800298"/>
                  <a:pt x="2841505" y="787574"/>
                  <a:pt x="2677813" y="769441"/>
                </a:cubicBezTo>
                <a:cubicBezTo>
                  <a:pt x="2514121" y="751308"/>
                  <a:pt x="2292197" y="756905"/>
                  <a:pt x="1952705" y="769441"/>
                </a:cubicBezTo>
                <a:cubicBezTo>
                  <a:pt x="1613213" y="781977"/>
                  <a:pt x="1492654" y="746221"/>
                  <a:pt x="1227596" y="769441"/>
                </a:cubicBezTo>
                <a:cubicBezTo>
                  <a:pt x="962538" y="792661"/>
                  <a:pt x="920733" y="784291"/>
                  <a:pt x="680584" y="769441"/>
                </a:cubicBezTo>
                <a:cubicBezTo>
                  <a:pt x="440435" y="754591"/>
                  <a:pt x="321457" y="798958"/>
                  <a:pt x="0" y="769441"/>
                </a:cubicBezTo>
                <a:cubicBezTo>
                  <a:pt x="16366" y="573070"/>
                  <a:pt x="1050" y="527085"/>
                  <a:pt x="0" y="369332"/>
                </a:cubicBezTo>
                <a:cubicBezTo>
                  <a:pt x="-1050" y="211579"/>
                  <a:pt x="-15551" y="169547"/>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4400" b="1" dirty="0">
                <a:solidFill>
                  <a:schemeClr val="tx1">
                    <a:lumMod val="75000"/>
                    <a:lumOff val="25000"/>
                  </a:schemeClr>
                </a:solidFill>
                <a:latin typeface="Inter"/>
              </a:rPr>
              <a:t>Ethical Safeguards</a:t>
            </a:r>
            <a:endParaRPr lang="fr" b="1" dirty="0">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3EF7DAF4-DEC6-520B-33BD-268C169303A7}"/>
              </a:ext>
            </a:extLst>
          </p:cNvPr>
          <p:cNvSpPr>
            <a:spLocks noGrp="1"/>
          </p:cNvSpPr>
          <p:nvPr>
            <p:ph type="sldNum" sz="quarter" idx="12"/>
          </p:nvPr>
        </p:nvSpPr>
        <p:spPr/>
        <p:txBody>
          <a:bodyPr/>
          <a:lstStyle/>
          <a:p>
            <a:fld id="{EF8F7B77-FF1E-4E09-8B1B-736F89395D76}" type="slidenum">
              <a:rPr lang="en-US" smtClean="0"/>
              <a:t>19</a:t>
            </a:fld>
            <a:endParaRPr lang="en-US"/>
          </a:p>
        </p:txBody>
      </p:sp>
    </p:spTree>
    <p:extLst>
      <p:ext uri="{BB962C8B-B14F-4D97-AF65-F5344CB8AC3E}">
        <p14:creationId xmlns:p14="http://schemas.microsoft.com/office/powerpoint/2010/main" val="3505974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27515-0F6E-FCE0-1CE7-27A3F2A54C1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E8EB48D-0B4E-572F-5E3B-514EB349B5AD}"/>
              </a:ext>
            </a:extLst>
          </p:cNvPr>
          <p:cNvPicPr>
            <a:picLocks noChangeAspect="1"/>
          </p:cNvPicPr>
          <p:nvPr/>
        </p:nvPicPr>
        <p:blipFill>
          <a:blip r:embed="rId3"/>
          <a:srcRect t="123" b="123"/>
          <a:stretch/>
        </p:blipFill>
        <p:spPr>
          <a:xfrm>
            <a:off x="0" y="0"/>
            <a:ext cx="9553903" cy="6858000"/>
          </a:xfrm>
          <a:prstGeom prst="rect">
            <a:avLst/>
          </a:prstGeom>
        </p:spPr>
      </p:pic>
      <p:pic>
        <p:nvPicPr>
          <p:cNvPr id="2052" name="Picture 4">
            <a:extLst>
              <a:ext uri="{FF2B5EF4-FFF2-40B4-BE49-F238E27FC236}">
                <a16:creationId xmlns:a16="http://schemas.microsoft.com/office/drawing/2014/main" id="{E662B14A-CDDF-2EE6-CF97-39318EFC70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803" r="19130"/>
          <a:stretch>
            <a:fillRect/>
          </a:stretch>
        </p:blipFill>
        <p:spPr bwMode="auto">
          <a:xfrm>
            <a:off x="8658416" y="0"/>
            <a:ext cx="3542893" cy="68601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FCFB87D-D248-CB1F-3A99-3335A7E7F9BE}"/>
              </a:ext>
            </a:extLst>
          </p:cNvPr>
          <p:cNvSpPr txBox="1"/>
          <p:nvPr/>
        </p:nvSpPr>
        <p:spPr>
          <a:xfrm>
            <a:off x="5705486" y="1256334"/>
            <a:ext cx="1600190" cy="430887"/>
          </a:xfrm>
          <a:prstGeom prst="rect">
            <a:avLst/>
          </a:prstGeom>
          <a:noFill/>
        </p:spPr>
        <p:txBody>
          <a:bodyPr wrap="square" rtlCol="0">
            <a:spAutoFit/>
          </a:bodyPr>
          <a:lstStyle/>
          <a:p>
            <a:r>
              <a:rPr lang="en-CA" sz="1100" i="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St Lawrence </a:t>
            </a:r>
          </a:p>
          <a:p>
            <a:r>
              <a:rPr lang="en-CA" sz="1100" i="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River</a:t>
            </a:r>
            <a:endParaRPr lang="fr" sz="1100" i="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E8C1F02F-8A49-93B3-96E2-6BC3AF2D9C83}"/>
              </a:ext>
            </a:extLst>
          </p:cNvPr>
          <p:cNvSpPr txBox="1"/>
          <p:nvPr/>
        </p:nvSpPr>
        <p:spPr>
          <a:xfrm>
            <a:off x="1919945" y="4437137"/>
            <a:ext cx="1037962" cy="261610"/>
          </a:xfrm>
          <a:prstGeom prst="rect">
            <a:avLst/>
          </a:prstGeom>
          <a:noFill/>
        </p:spPr>
        <p:txBody>
          <a:bodyPr wrap="square" rtlCol="0">
            <a:spAutoFit/>
          </a:bodyPr>
          <a:lstStyle/>
          <a:p>
            <a:r>
              <a:rPr lang="en-CA" sz="1100" i="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Mount Royal</a:t>
            </a:r>
            <a:endParaRPr lang="fr" sz="1100" i="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5A94E65E-97D3-46DD-4099-8DF5EB6315E7}"/>
              </a:ext>
            </a:extLst>
          </p:cNvPr>
          <p:cNvSpPr txBox="1"/>
          <p:nvPr/>
        </p:nvSpPr>
        <p:spPr>
          <a:xfrm>
            <a:off x="3545942" y="54318"/>
            <a:ext cx="1280424" cy="261610"/>
          </a:xfrm>
          <a:prstGeom prst="rect">
            <a:avLst/>
          </a:prstGeom>
          <a:noFill/>
        </p:spPr>
        <p:txBody>
          <a:bodyPr wrap="square" rtlCol="0">
            <a:spAutoFit/>
          </a:bodyPr>
          <a:lstStyle/>
          <a:p>
            <a:r>
              <a:rPr lang="en-CA" sz="1100" i="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La Fontaine Park</a:t>
            </a:r>
            <a:endParaRPr lang="fr" sz="1100" i="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8" name="Google Shape;90;p18">
            <a:extLst>
              <a:ext uri="{FF2B5EF4-FFF2-40B4-BE49-F238E27FC236}">
                <a16:creationId xmlns:a16="http://schemas.microsoft.com/office/drawing/2014/main" id="{FDE0EEA7-BC1E-A37A-B8CE-26A45C184D1D}"/>
              </a:ext>
            </a:extLst>
          </p:cNvPr>
          <p:cNvSpPr txBox="1"/>
          <p:nvPr/>
        </p:nvSpPr>
        <p:spPr>
          <a:xfrm>
            <a:off x="4518185" y="2507941"/>
            <a:ext cx="4029110" cy="4370387"/>
          </a:xfrm>
          <a:prstGeom prst="rect">
            <a:avLst/>
          </a:prstGeom>
          <a:noFill/>
          <a:ln>
            <a:noFill/>
          </a:ln>
        </p:spPr>
        <p:txBody>
          <a:bodyPr spcFirstLastPara="1" wrap="square" lIns="121900" tIns="121900" rIns="121900" bIns="121900" anchor="t" anchorCtr="0">
            <a:spAutoFit/>
          </a:bodyPr>
          <a:lstStyle/>
          <a:p>
            <a:pPr algn="r"/>
            <a:r>
              <a:rPr lang="en-CA" sz="6600" noProof="0" dirty="0">
                <a:solidFill>
                  <a:schemeClr val="bg2">
                    <a:lumMod val="25000"/>
                  </a:schemeClr>
                </a:solidFill>
                <a:latin typeface="Roboto Black"/>
                <a:ea typeface="Roboto Black"/>
                <a:cs typeface="Roboto Black"/>
                <a:sym typeface="Roboto Black"/>
              </a:rPr>
              <a:t>“We </a:t>
            </a:r>
          </a:p>
          <a:p>
            <a:pPr algn="r"/>
            <a:r>
              <a:rPr lang="en-CA" sz="6600" noProof="0" dirty="0">
                <a:solidFill>
                  <a:schemeClr val="bg2">
                    <a:lumMod val="25000"/>
                  </a:schemeClr>
                </a:solidFill>
                <a:latin typeface="Roboto Black"/>
                <a:ea typeface="Roboto Black"/>
                <a:cs typeface="Roboto Black"/>
                <a:sym typeface="Roboto Black"/>
              </a:rPr>
              <a:t>are not welcome”</a:t>
            </a:r>
          </a:p>
          <a:p>
            <a:pPr algn="r"/>
            <a:endParaRPr lang="en-CA" sz="600" i="1" noProof="0" dirty="0">
              <a:solidFill>
                <a:schemeClr val="bg2">
                  <a:lumMod val="25000"/>
                </a:schemeClr>
              </a:solidFill>
              <a:latin typeface="Roboto Thin"/>
              <a:ea typeface="Roboto Thin"/>
              <a:cs typeface="Roboto Thin"/>
              <a:sym typeface="Roboto Black"/>
            </a:endParaRPr>
          </a:p>
          <a:p>
            <a:pPr algn="r"/>
            <a:r>
              <a:rPr lang="en-CA" sz="3200" i="1" noProof="0" dirty="0">
                <a:solidFill>
                  <a:schemeClr val="bg2">
                    <a:lumMod val="25000"/>
                  </a:schemeClr>
                </a:solidFill>
                <a:latin typeface="Roboto Thin"/>
                <a:ea typeface="Roboto Thin"/>
                <a:cs typeface="Roboto Thin"/>
                <a:sym typeface="Roboto Black"/>
              </a:rPr>
              <a:t>Linda Gauthier, </a:t>
            </a:r>
            <a:r>
              <a:rPr lang="en-CA" sz="3200" i="1" noProof="0" dirty="0">
                <a:solidFill>
                  <a:schemeClr val="bg2">
                    <a:lumMod val="25000"/>
                  </a:schemeClr>
                </a:solidFill>
                <a:latin typeface="Roboto Thin"/>
                <a:ea typeface="Roboto Thin"/>
                <a:cs typeface="Roboto Thin"/>
                <a:sym typeface="Roboto Thin"/>
              </a:rPr>
              <a:t>Plateau</a:t>
            </a:r>
            <a:r>
              <a:rPr lang="en-CA" sz="3200" i="1" dirty="0">
                <a:solidFill>
                  <a:schemeClr val="bg2">
                    <a:lumMod val="25000"/>
                  </a:schemeClr>
                </a:solidFill>
                <a:latin typeface="Roboto Thin"/>
                <a:ea typeface="Roboto Thin"/>
                <a:cs typeface="Roboto Thin"/>
                <a:sym typeface="Roboto Black"/>
              </a:rPr>
              <a:t> </a:t>
            </a:r>
            <a:endParaRPr lang="en-CA" sz="3200" i="1" noProof="0" dirty="0">
              <a:solidFill>
                <a:schemeClr val="bg2">
                  <a:lumMod val="25000"/>
                </a:schemeClr>
              </a:solidFill>
              <a:latin typeface="Roboto Thin"/>
              <a:ea typeface="Roboto Thin"/>
              <a:cs typeface="Roboto Thin"/>
              <a:sym typeface="Roboto Thin"/>
            </a:endParaRPr>
          </a:p>
        </p:txBody>
      </p:sp>
    </p:spTree>
    <p:extLst>
      <p:ext uri="{BB962C8B-B14F-4D97-AF65-F5344CB8AC3E}">
        <p14:creationId xmlns:p14="http://schemas.microsoft.com/office/powerpoint/2010/main" val="1819815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4" name="Picture 3" descr="A row of colorful bars&#10;&#10;AI-generated content may be incorrect.">
            <a:extLst>
              <a:ext uri="{FF2B5EF4-FFF2-40B4-BE49-F238E27FC236}">
                <a16:creationId xmlns:a16="http://schemas.microsoft.com/office/drawing/2014/main" id="{CBA950DC-FCD2-AA8C-9932-535BEB5E909E}"/>
              </a:ext>
            </a:extLst>
          </p:cNvPr>
          <p:cNvPicPr>
            <a:picLocks noChangeAspect="1"/>
          </p:cNvPicPr>
          <p:nvPr/>
        </p:nvPicPr>
        <p:blipFill>
          <a:blip r:embed="rId3"/>
          <a:stretch>
            <a:fillRect/>
          </a:stretch>
        </p:blipFill>
        <p:spPr>
          <a:xfrm>
            <a:off x="3595152" y="574011"/>
            <a:ext cx="7993968" cy="5709977"/>
          </a:xfrm>
          <a:prstGeom prst="rect">
            <a:avLst/>
          </a:prstGeom>
        </p:spPr>
      </p:pic>
      <p:sp>
        <p:nvSpPr>
          <p:cNvPr id="3" name="TextBox 2">
            <a:extLst>
              <a:ext uri="{FF2B5EF4-FFF2-40B4-BE49-F238E27FC236}">
                <a16:creationId xmlns:a16="http://schemas.microsoft.com/office/drawing/2014/main" id="{B76E5F4E-FBAF-A1FB-5504-232E47333DD3}"/>
              </a:ext>
            </a:extLst>
          </p:cNvPr>
          <p:cNvSpPr txBox="1"/>
          <p:nvPr/>
        </p:nvSpPr>
        <p:spPr>
          <a:xfrm>
            <a:off x="512902" y="673402"/>
            <a:ext cx="3082250" cy="5970865"/>
          </a:xfrm>
          <a:custGeom>
            <a:avLst/>
            <a:gdLst>
              <a:gd name="connsiteX0" fmla="*/ 0 w 3082250"/>
              <a:gd name="connsiteY0" fmla="*/ 0 h 5970865"/>
              <a:gd name="connsiteX1" fmla="*/ 585628 w 3082250"/>
              <a:gd name="connsiteY1" fmla="*/ 0 h 5970865"/>
              <a:gd name="connsiteX2" fmla="*/ 1109610 w 3082250"/>
              <a:gd name="connsiteY2" fmla="*/ 0 h 5970865"/>
              <a:gd name="connsiteX3" fmla="*/ 1787705 w 3082250"/>
              <a:gd name="connsiteY3" fmla="*/ 0 h 5970865"/>
              <a:gd name="connsiteX4" fmla="*/ 2373333 w 3082250"/>
              <a:gd name="connsiteY4" fmla="*/ 0 h 5970865"/>
              <a:gd name="connsiteX5" fmla="*/ 3082250 w 3082250"/>
              <a:gd name="connsiteY5" fmla="*/ 0 h 5970865"/>
              <a:gd name="connsiteX6" fmla="*/ 3082250 w 3082250"/>
              <a:gd name="connsiteY6" fmla="*/ 782847 h 5970865"/>
              <a:gd name="connsiteX7" fmla="*/ 3082250 w 3082250"/>
              <a:gd name="connsiteY7" fmla="*/ 1446276 h 5970865"/>
              <a:gd name="connsiteX8" fmla="*/ 3082250 w 3082250"/>
              <a:gd name="connsiteY8" fmla="*/ 2109706 h 5970865"/>
              <a:gd name="connsiteX9" fmla="*/ 3082250 w 3082250"/>
              <a:gd name="connsiteY9" fmla="*/ 2653718 h 5970865"/>
              <a:gd name="connsiteX10" fmla="*/ 3082250 w 3082250"/>
              <a:gd name="connsiteY10" fmla="*/ 3197730 h 5970865"/>
              <a:gd name="connsiteX11" fmla="*/ 3082250 w 3082250"/>
              <a:gd name="connsiteY11" fmla="*/ 3861159 h 5970865"/>
              <a:gd name="connsiteX12" fmla="*/ 3082250 w 3082250"/>
              <a:gd name="connsiteY12" fmla="*/ 4584297 h 5970865"/>
              <a:gd name="connsiteX13" fmla="*/ 3082250 w 3082250"/>
              <a:gd name="connsiteY13" fmla="*/ 5068601 h 5970865"/>
              <a:gd name="connsiteX14" fmla="*/ 3082250 w 3082250"/>
              <a:gd name="connsiteY14" fmla="*/ 5970865 h 5970865"/>
              <a:gd name="connsiteX15" fmla="*/ 2465800 w 3082250"/>
              <a:gd name="connsiteY15" fmla="*/ 5970865 h 5970865"/>
              <a:gd name="connsiteX16" fmla="*/ 1849350 w 3082250"/>
              <a:gd name="connsiteY16" fmla="*/ 5970865 h 5970865"/>
              <a:gd name="connsiteX17" fmla="*/ 1171255 w 3082250"/>
              <a:gd name="connsiteY17" fmla="*/ 5970865 h 5970865"/>
              <a:gd name="connsiteX18" fmla="*/ 554805 w 3082250"/>
              <a:gd name="connsiteY18" fmla="*/ 5970865 h 5970865"/>
              <a:gd name="connsiteX19" fmla="*/ 0 w 3082250"/>
              <a:gd name="connsiteY19" fmla="*/ 5970865 h 5970865"/>
              <a:gd name="connsiteX20" fmla="*/ 0 w 3082250"/>
              <a:gd name="connsiteY20" fmla="*/ 5426853 h 5970865"/>
              <a:gd name="connsiteX21" fmla="*/ 0 w 3082250"/>
              <a:gd name="connsiteY21" fmla="*/ 4823132 h 5970865"/>
              <a:gd name="connsiteX22" fmla="*/ 0 w 3082250"/>
              <a:gd name="connsiteY22" fmla="*/ 4040285 h 5970865"/>
              <a:gd name="connsiteX23" fmla="*/ 0 w 3082250"/>
              <a:gd name="connsiteY23" fmla="*/ 3376856 h 5970865"/>
              <a:gd name="connsiteX24" fmla="*/ 0 w 3082250"/>
              <a:gd name="connsiteY24" fmla="*/ 2773135 h 5970865"/>
              <a:gd name="connsiteX25" fmla="*/ 0 w 3082250"/>
              <a:gd name="connsiteY25" fmla="*/ 2288832 h 5970865"/>
              <a:gd name="connsiteX26" fmla="*/ 0 w 3082250"/>
              <a:gd name="connsiteY26" fmla="*/ 1804528 h 5970865"/>
              <a:gd name="connsiteX27" fmla="*/ 0 w 3082250"/>
              <a:gd name="connsiteY27" fmla="*/ 1081390 h 5970865"/>
              <a:gd name="connsiteX28" fmla="*/ 0 w 3082250"/>
              <a:gd name="connsiteY28" fmla="*/ 0 h 597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82250" h="5970865" extrusionOk="0">
                <a:moveTo>
                  <a:pt x="0" y="0"/>
                </a:moveTo>
                <a:cubicBezTo>
                  <a:pt x="119652" y="12080"/>
                  <a:pt x="363763" y="11439"/>
                  <a:pt x="585628" y="0"/>
                </a:cubicBezTo>
                <a:cubicBezTo>
                  <a:pt x="807493" y="-11439"/>
                  <a:pt x="894355" y="-17720"/>
                  <a:pt x="1109610" y="0"/>
                </a:cubicBezTo>
                <a:cubicBezTo>
                  <a:pt x="1324865" y="17720"/>
                  <a:pt x="1560500" y="-23911"/>
                  <a:pt x="1787705" y="0"/>
                </a:cubicBezTo>
                <a:cubicBezTo>
                  <a:pt x="2014911" y="23911"/>
                  <a:pt x="2205433" y="2102"/>
                  <a:pt x="2373333" y="0"/>
                </a:cubicBezTo>
                <a:cubicBezTo>
                  <a:pt x="2541233" y="-2102"/>
                  <a:pt x="2834679" y="-33766"/>
                  <a:pt x="3082250" y="0"/>
                </a:cubicBezTo>
                <a:cubicBezTo>
                  <a:pt x="3100843" y="244313"/>
                  <a:pt x="3058441" y="574547"/>
                  <a:pt x="3082250" y="782847"/>
                </a:cubicBezTo>
                <a:cubicBezTo>
                  <a:pt x="3106059" y="991147"/>
                  <a:pt x="3107569" y="1137463"/>
                  <a:pt x="3082250" y="1446276"/>
                </a:cubicBezTo>
                <a:cubicBezTo>
                  <a:pt x="3056931" y="1755089"/>
                  <a:pt x="3085224" y="1938056"/>
                  <a:pt x="3082250" y="2109706"/>
                </a:cubicBezTo>
                <a:cubicBezTo>
                  <a:pt x="3079277" y="2281356"/>
                  <a:pt x="3085243" y="2426683"/>
                  <a:pt x="3082250" y="2653718"/>
                </a:cubicBezTo>
                <a:cubicBezTo>
                  <a:pt x="3079257" y="2880753"/>
                  <a:pt x="3076701" y="3015762"/>
                  <a:pt x="3082250" y="3197730"/>
                </a:cubicBezTo>
                <a:cubicBezTo>
                  <a:pt x="3087799" y="3379698"/>
                  <a:pt x="3113246" y="3672733"/>
                  <a:pt x="3082250" y="3861159"/>
                </a:cubicBezTo>
                <a:cubicBezTo>
                  <a:pt x="3051254" y="4049585"/>
                  <a:pt x="3110184" y="4416770"/>
                  <a:pt x="3082250" y="4584297"/>
                </a:cubicBezTo>
                <a:cubicBezTo>
                  <a:pt x="3054316" y="4751824"/>
                  <a:pt x="3067752" y="4920873"/>
                  <a:pt x="3082250" y="5068601"/>
                </a:cubicBezTo>
                <a:cubicBezTo>
                  <a:pt x="3096748" y="5216329"/>
                  <a:pt x="3046320" y="5635917"/>
                  <a:pt x="3082250" y="5970865"/>
                </a:cubicBezTo>
                <a:cubicBezTo>
                  <a:pt x="2949199" y="5978211"/>
                  <a:pt x="2764268" y="5945942"/>
                  <a:pt x="2465800" y="5970865"/>
                </a:cubicBezTo>
                <a:cubicBezTo>
                  <a:pt x="2167332" y="5995789"/>
                  <a:pt x="1980303" y="5986210"/>
                  <a:pt x="1849350" y="5970865"/>
                </a:cubicBezTo>
                <a:cubicBezTo>
                  <a:pt x="1718397" y="5955521"/>
                  <a:pt x="1396698" y="5969323"/>
                  <a:pt x="1171255" y="5970865"/>
                </a:cubicBezTo>
                <a:cubicBezTo>
                  <a:pt x="945812" y="5972407"/>
                  <a:pt x="848758" y="5957423"/>
                  <a:pt x="554805" y="5970865"/>
                </a:cubicBezTo>
                <a:cubicBezTo>
                  <a:pt x="260852" y="5984308"/>
                  <a:pt x="263394" y="5959769"/>
                  <a:pt x="0" y="5970865"/>
                </a:cubicBezTo>
                <a:cubicBezTo>
                  <a:pt x="-19985" y="5751409"/>
                  <a:pt x="-12137" y="5611718"/>
                  <a:pt x="0" y="5426853"/>
                </a:cubicBezTo>
                <a:cubicBezTo>
                  <a:pt x="12137" y="5241988"/>
                  <a:pt x="-23248" y="5108906"/>
                  <a:pt x="0" y="4823132"/>
                </a:cubicBezTo>
                <a:cubicBezTo>
                  <a:pt x="23248" y="4537358"/>
                  <a:pt x="1572" y="4208744"/>
                  <a:pt x="0" y="4040285"/>
                </a:cubicBezTo>
                <a:cubicBezTo>
                  <a:pt x="-1572" y="3871826"/>
                  <a:pt x="12579" y="3640424"/>
                  <a:pt x="0" y="3376856"/>
                </a:cubicBezTo>
                <a:cubicBezTo>
                  <a:pt x="-12579" y="3113288"/>
                  <a:pt x="-12008" y="3043369"/>
                  <a:pt x="0" y="2773135"/>
                </a:cubicBezTo>
                <a:cubicBezTo>
                  <a:pt x="12008" y="2502901"/>
                  <a:pt x="18979" y="2402542"/>
                  <a:pt x="0" y="2288832"/>
                </a:cubicBezTo>
                <a:cubicBezTo>
                  <a:pt x="-18979" y="2175122"/>
                  <a:pt x="2664" y="1947570"/>
                  <a:pt x="0" y="1804528"/>
                </a:cubicBezTo>
                <a:cubicBezTo>
                  <a:pt x="-2664" y="1661486"/>
                  <a:pt x="30233" y="1372313"/>
                  <a:pt x="0" y="1081390"/>
                </a:cubicBezTo>
                <a:cubicBezTo>
                  <a:pt x="-30233" y="790467"/>
                  <a:pt x="26548" y="342083"/>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4000" b="1" dirty="0">
                <a:solidFill>
                  <a:schemeClr val="bg1">
                    <a:lumMod val="50000"/>
                  </a:schemeClr>
                </a:solidFill>
                <a:latin typeface="Inter"/>
              </a:rPr>
              <a:t>Develop Advanced Pluralistic Alignment Techniques.</a:t>
            </a:r>
          </a:p>
          <a:p>
            <a:endParaRPr lang="en-CA" sz="1200" b="1" dirty="0">
              <a:solidFill>
                <a:schemeClr val="bg1">
                  <a:lumMod val="50000"/>
                </a:schemeClr>
              </a:solidFill>
            </a:endParaRPr>
          </a:p>
          <a:p>
            <a:r>
              <a:rPr lang="en-CA" sz="2000" b="1" dirty="0">
                <a:solidFill>
                  <a:schemeClr val="bg1">
                    <a:lumMod val="50000"/>
                  </a:schemeClr>
                </a:solidFill>
              </a:rPr>
              <a:t>Enhance models to handle pluralistic values effectively. </a:t>
            </a:r>
          </a:p>
          <a:p>
            <a:endParaRPr lang="en-CA" sz="1200" b="1" dirty="0">
              <a:solidFill>
                <a:schemeClr val="bg1">
                  <a:lumMod val="50000"/>
                </a:schemeClr>
              </a:solidFill>
            </a:endParaRPr>
          </a:p>
          <a:p>
            <a:r>
              <a:rPr lang="en-CA" sz="2000" b="1" dirty="0">
                <a:solidFill>
                  <a:schemeClr val="bg1">
                    <a:lumMod val="50000"/>
                  </a:schemeClr>
                </a:solidFill>
              </a:rPr>
              <a:t>Use equal ratings.</a:t>
            </a:r>
          </a:p>
          <a:p>
            <a:endParaRPr lang="en-CA" sz="1200" b="1" dirty="0">
              <a:solidFill>
                <a:schemeClr val="bg1">
                  <a:lumMod val="50000"/>
                </a:schemeClr>
              </a:solidFill>
            </a:endParaRPr>
          </a:p>
          <a:p>
            <a:r>
              <a:rPr lang="en-CA" sz="2000" b="1" dirty="0">
                <a:solidFill>
                  <a:schemeClr val="bg1">
                    <a:lumMod val="50000"/>
                  </a:schemeClr>
                </a:solidFill>
              </a:rPr>
              <a:t>Enhance models to better understand local places.</a:t>
            </a:r>
          </a:p>
          <a:p>
            <a:endParaRPr lang="fr" b="1" dirty="0">
              <a:solidFill>
                <a:schemeClr val="bg1">
                  <a:lumMod val="50000"/>
                </a:schemeClr>
              </a:solidFill>
            </a:endParaRPr>
          </a:p>
        </p:txBody>
      </p:sp>
      <p:sp>
        <p:nvSpPr>
          <p:cNvPr id="7" name="Slide Number Placeholder 6">
            <a:extLst>
              <a:ext uri="{FF2B5EF4-FFF2-40B4-BE49-F238E27FC236}">
                <a16:creationId xmlns:a16="http://schemas.microsoft.com/office/drawing/2014/main" id="{CA0BA03D-1F34-4BCB-D095-D3D651E9E202}"/>
              </a:ext>
            </a:extLst>
          </p:cNvPr>
          <p:cNvSpPr>
            <a:spLocks noGrp="1"/>
          </p:cNvSpPr>
          <p:nvPr>
            <p:ph type="sldNum" idx="12"/>
          </p:nvPr>
        </p:nvSpPr>
        <p:spPr/>
        <p:txBody>
          <a:bodyPr/>
          <a:lstStyle/>
          <a:p>
            <a:fld id="{00000000-1234-1234-1234-123412341234}" type="slidenum">
              <a:rPr lang="fr" smtClean="0"/>
              <a:pPr/>
              <a:t>20</a:t>
            </a:fld>
            <a:endParaRPr lang="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EEE0"/>
        </a:solidFill>
        <a:effectLst/>
      </p:bgPr>
    </p:bg>
    <p:spTree>
      <p:nvGrpSpPr>
        <p:cNvPr id="1" name="">
          <a:extLst>
            <a:ext uri="{FF2B5EF4-FFF2-40B4-BE49-F238E27FC236}">
              <a16:creationId xmlns:a16="http://schemas.microsoft.com/office/drawing/2014/main" id="{34F55E7F-C7AE-CBE7-79E0-699EC030F25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58C015C-1F04-6E6A-1B52-D1B7A8D26A04}"/>
              </a:ext>
            </a:extLst>
          </p:cNvPr>
          <p:cNvPicPr>
            <a:picLocks noChangeAspect="1"/>
          </p:cNvPicPr>
          <p:nvPr/>
        </p:nvPicPr>
        <p:blipFill>
          <a:blip r:embed="rId3"/>
          <a:srcRect t="2392" b="2392"/>
          <a:stretch/>
        </p:blipFill>
        <p:spPr>
          <a:xfrm>
            <a:off x="1991354" y="2464131"/>
            <a:ext cx="8209291" cy="3226438"/>
          </a:xfrm>
          <a:prstGeom prst="rect">
            <a:avLst/>
          </a:prstGeom>
        </p:spPr>
      </p:pic>
      <p:sp>
        <p:nvSpPr>
          <p:cNvPr id="6" name="Slide Number Placeholder 5">
            <a:extLst>
              <a:ext uri="{FF2B5EF4-FFF2-40B4-BE49-F238E27FC236}">
                <a16:creationId xmlns:a16="http://schemas.microsoft.com/office/drawing/2014/main" id="{770D2BAF-512F-6322-E8B5-DC1D0D12CB29}"/>
              </a:ext>
            </a:extLst>
          </p:cNvPr>
          <p:cNvSpPr>
            <a:spLocks noGrp="1"/>
          </p:cNvSpPr>
          <p:nvPr>
            <p:ph type="sldNum" sz="quarter" idx="12"/>
          </p:nvPr>
        </p:nvSpPr>
        <p:spPr/>
        <p:txBody>
          <a:bodyPr/>
          <a:lstStyle/>
          <a:p>
            <a:fld id="{EF8F7B77-FF1E-4E09-8B1B-736F89395D76}" type="slidenum">
              <a:rPr lang="en-US" smtClean="0"/>
              <a:t>21</a:t>
            </a:fld>
            <a:endParaRPr lang="en-US"/>
          </a:p>
        </p:txBody>
      </p:sp>
      <p:sp>
        <p:nvSpPr>
          <p:cNvPr id="2" name="TextBox 1">
            <a:extLst>
              <a:ext uri="{FF2B5EF4-FFF2-40B4-BE49-F238E27FC236}">
                <a16:creationId xmlns:a16="http://schemas.microsoft.com/office/drawing/2014/main" id="{F3D22330-2B66-19FA-9965-65D85A83BD44}"/>
              </a:ext>
            </a:extLst>
          </p:cNvPr>
          <p:cNvSpPr txBox="1"/>
          <p:nvPr/>
        </p:nvSpPr>
        <p:spPr>
          <a:xfrm>
            <a:off x="3442226" y="1167431"/>
            <a:ext cx="5307547" cy="769441"/>
          </a:xfrm>
          <a:custGeom>
            <a:avLst/>
            <a:gdLst>
              <a:gd name="connsiteX0" fmla="*/ 0 w 5307547"/>
              <a:gd name="connsiteY0" fmla="*/ 0 h 769441"/>
              <a:gd name="connsiteX1" fmla="*/ 610368 w 5307547"/>
              <a:gd name="connsiteY1" fmla="*/ 0 h 769441"/>
              <a:gd name="connsiteX2" fmla="*/ 1114585 w 5307547"/>
              <a:gd name="connsiteY2" fmla="*/ 0 h 769441"/>
              <a:gd name="connsiteX3" fmla="*/ 1884179 w 5307547"/>
              <a:gd name="connsiteY3" fmla="*/ 0 h 769441"/>
              <a:gd name="connsiteX4" fmla="*/ 2494547 w 5307547"/>
              <a:gd name="connsiteY4" fmla="*/ 0 h 769441"/>
              <a:gd name="connsiteX5" fmla="*/ 3104915 w 5307547"/>
              <a:gd name="connsiteY5" fmla="*/ 0 h 769441"/>
              <a:gd name="connsiteX6" fmla="*/ 3874509 w 5307547"/>
              <a:gd name="connsiteY6" fmla="*/ 0 h 769441"/>
              <a:gd name="connsiteX7" fmla="*/ 4431802 w 5307547"/>
              <a:gd name="connsiteY7" fmla="*/ 0 h 769441"/>
              <a:gd name="connsiteX8" fmla="*/ 5307547 w 5307547"/>
              <a:gd name="connsiteY8" fmla="*/ 0 h 769441"/>
              <a:gd name="connsiteX9" fmla="*/ 5307547 w 5307547"/>
              <a:gd name="connsiteY9" fmla="*/ 400109 h 769441"/>
              <a:gd name="connsiteX10" fmla="*/ 5307547 w 5307547"/>
              <a:gd name="connsiteY10" fmla="*/ 769441 h 769441"/>
              <a:gd name="connsiteX11" fmla="*/ 4644104 w 5307547"/>
              <a:gd name="connsiteY11" fmla="*/ 769441 h 769441"/>
              <a:gd name="connsiteX12" fmla="*/ 4033736 w 5307547"/>
              <a:gd name="connsiteY12" fmla="*/ 769441 h 769441"/>
              <a:gd name="connsiteX13" fmla="*/ 3264141 w 5307547"/>
              <a:gd name="connsiteY13" fmla="*/ 769441 h 769441"/>
              <a:gd name="connsiteX14" fmla="*/ 2494547 w 5307547"/>
              <a:gd name="connsiteY14" fmla="*/ 769441 h 769441"/>
              <a:gd name="connsiteX15" fmla="*/ 1937255 w 5307547"/>
              <a:gd name="connsiteY15" fmla="*/ 769441 h 769441"/>
              <a:gd name="connsiteX16" fmla="*/ 1273811 w 5307547"/>
              <a:gd name="connsiteY16" fmla="*/ 769441 h 769441"/>
              <a:gd name="connsiteX17" fmla="*/ 0 w 5307547"/>
              <a:gd name="connsiteY17" fmla="*/ 769441 h 769441"/>
              <a:gd name="connsiteX18" fmla="*/ 0 w 5307547"/>
              <a:gd name="connsiteY18" fmla="*/ 384721 h 769441"/>
              <a:gd name="connsiteX19" fmla="*/ 0 w 5307547"/>
              <a:gd name="connsiteY19" fmla="*/ 0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07547" h="769441" extrusionOk="0">
                <a:moveTo>
                  <a:pt x="0" y="0"/>
                </a:moveTo>
                <a:cubicBezTo>
                  <a:pt x="149639" y="-21959"/>
                  <a:pt x="312643" y="23123"/>
                  <a:pt x="610368" y="0"/>
                </a:cubicBezTo>
                <a:cubicBezTo>
                  <a:pt x="908093" y="-23123"/>
                  <a:pt x="935344" y="-14841"/>
                  <a:pt x="1114585" y="0"/>
                </a:cubicBezTo>
                <a:cubicBezTo>
                  <a:pt x="1293826" y="14841"/>
                  <a:pt x="1716565" y="11929"/>
                  <a:pt x="1884179" y="0"/>
                </a:cubicBezTo>
                <a:cubicBezTo>
                  <a:pt x="2051793" y="-11929"/>
                  <a:pt x="2278988" y="-22145"/>
                  <a:pt x="2494547" y="0"/>
                </a:cubicBezTo>
                <a:cubicBezTo>
                  <a:pt x="2710106" y="22145"/>
                  <a:pt x="2964973" y="29655"/>
                  <a:pt x="3104915" y="0"/>
                </a:cubicBezTo>
                <a:cubicBezTo>
                  <a:pt x="3244857" y="-29655"/>
                  <a:pt x="3522072" y="-18865"/>
                  <a:pt x="3874509" y="0"/>
                </a:cubicBezTo>
                <a:cubicBezTo>
                  <a:pt x="4226946" y="18865"/>
                  <a:pt x="4265022" y="8783"/>
                  <a:pt x="4431802" y="0"/>
                </a:cubicBezTo>
                <a:cubicBezTo>
                  <a:pt x="4598582" y="-8783"/>
                  <a:pt x="4973338" y="15281"/>
                  <a:pt x="5307547" y="0"/>
                </a:cubicBezTo>
                <a:cubicBezTo>
                  <a:pt x="5313629" y="176249"/>
                  <a:pt x="5302127" y="212233"/>
                  <a:pt x="5307547" y="400109"/>
                </a:cubicBezTo>
                <a:cubicBezTo>
                  <a:pt x="5312967" y="587985"/>
                  <a:pt x="5292939" y="657166"/>
                  <a:pt x="5307547" y="769441"/>
                </a:cubicBezTo>
                <a:cubicBezTo>
                  <a:pt x="5094012" y="761560"/>
                  <a:pt x="4958876" y="777013"/>
                  <a:pt x="4644104" y="769441"/>
                </a:cubicBezTo>
                <a:cubicBezTo>
                  <a:pt x="4329332" y="761869"/>
                  <a:pt x="4278573" y="756202"/>
                  <a:pt x="4033736" y="769441"/>
                </a:cubicBezTo>
                <a:cubicBezTo>
                  <a:pt x="3788899" y="782680"/>
                  <a:pt x="3429058" y="782961"/>
                  <a:pt x="3264141" y="769441"/>
                </a:cubicBezTo>
                <a:cubicBezTo>
                  <a:pt x="3099224" y="755921"/>
                  <a:pt x="2740925" y="758960"/>
                  <a:pt x="2494547" y="769441"/>
                </a:cubicBezTo>
                <a:cubicBezTo>
                  <a:pt x="2248169" y="779922"/>
                  <a:pt x="2154743" y="775015"/>
                  <a:pt x="1937255" y="769441"/>
                </a:cubicBezTo>
                <a:cubicBezTo>
                  <a:pt x="1719767" y="763867"/>
                  <a:pt x="1427972" y="761190"/>
                  <a:pt x="1273811" y="769441"/>
                </a:cubicBezTo>
                <a:cubicBezTo>
                  <a:pt x="1119650" y="777692"/>
                  <a:pt x="256514" y="814649"/>
                  <a:pt x="0" y="769441"/>
                </a:cubicBezTo>
                <a:cubicBezTo>
                  <a:pt x="14862" y="660618"/>
                  <a:pt x="-9228" y="517877"/>
                  <a:pt x="0" y="384721"/>
                </a:cubicBezTo>
                <a:cubicBezTo>
                  <a:pt x="9228" y="251565"/>
                  <a:pt x="-14060" y="84024"/>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4400" b="1" dirty="0">
                <a:solidFill>
                  <a:schemeClr val="tx1">
                    <a:lumMod val="75000"/>
                    <a:lumOff val="25000"/>
                  </a:schemeClr>
                </a:solidFill>
                <a:latin typeface="Inter"/>
              </a:rPr>
              <a:t>Postdoctoral Timeline</a:t>
            </a:r>
            <a:endParaRPr lang="fr" b="1" dirty="0">
              <a:solidFill>
                <a:schemeClr val="tx1">
                  <a:lumMod val="75000"/>
                  <a:lumOff val="25000"/>
                </a:schemeClr>
              </a:solidFill>
            </a:endParaRPr>
          </a:p>
        </p:txBody>
      </p:sp>
    </p:spTree>
    <p:extLst>
      <p:ext uri="{BB962C8B-B14F-4D97-AF65-F5344CB8AC3E}">
        <p14:creationId xmlns:p14="http://schemas.microsoft.com/office/powerpoint/2010/main" val="210685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75" name="Google Shape;375;p46"/>
          <p:cNvSpPr txBox="1"/>
          <p:nvPr/>
        </p:nvSpPr>
        <p:spPr>
          <a:xfrm>
            <a:off x="4722967" y="4542333"/>
            <a:ext cx="2576816" cy="1590838"/>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CA" sz="2133" kern="0" noProof="0" dirty="0">
                <a:solidFill>
                  <a:srgbClr val="595959"/>
                </a:solidFill>
                <a:latin typeface="Roboto Thin"/>
                <a:ea typeface="Roboto Thin"/>
                <a:cs typeface="Roboto Thin"/>
                <a:sym typeface="Roboto Thin"/>
              </a:rPr>
              <a:t>Hugo Berard </a:t>
            </a:r>
            <a:endParaRPr lang="en-CA" sz="3200" kern="0" dirty="0">
              <a:solidFill>
                <a:srgbClr val="595959"/>
              </a:solidFill>
              <a:latin typeface="Roboto Thin"/>
              <a:ea typeface="Roboto Thin"/>
              <a:cs typeface="Roboto Thin"/>
              <a:sym typeface="Roboto Thin"/>
            </a:endParaRPr>
          </a:p>
          <a:p>
            <a:pPr algn="ctr" defTabSz="1219170">
              <a:buClr>
                <a:srgbClr val="000000"/>
              </a:buClr>
            </a:pPr>
            <a:endParaRPr lang="en-CA" sz="1100" kern="0" dirty="0">
              <a:solidFill>
                <a:srgbClr val="595959"/>
              </a:solidFill>
              <a:latin typeface="Roboto Thin"/>
              <a:ea typeface="Roboto Thin"/>
              <a:cs typeface="Roboto Thin"/>
              <a:sym typeface="Roboto Thin"/>
            </a:endParaRPr>
          </a:p>
          <a:p>
            <a:pPr algn="ctr" defTabSz="1219170">
              <a:buClr>
                <a:srgbClr val="000000"/>
              </a:buClr>
            </a:pPr>
            <a:r>
              <a:rPr lang="en-CA" b="1" kern="0" dirty="0">
                <a:solidFill>
                  <a:srgbClr val="595959"/>
                </a:solidFill>
                <a:latin typeface="Roboto Thin"/>
                <a:ea typeface="Roboto Thin"/>
                <a:cs typeface="Roboto Thin"/>
                <a:sym typeface="Roboto Thin"/>
              </a:rPr>
              <a:t>CTO</a:t>
            </a:r>
          </a:p>
          <a:p>
            <a:pPr algn="ctr" defTabSz="1219170">
              <a:buClr>
                <a:srgbClr val="000000"/>
              </a:buClr>
            </a:pPr>
            <a:endParaRPr lang="en-CA" sz="2133" kern="0" noProof="0" dirty="0">
              <a:solidFill>
                <a:srgbClr val="595959"/>
              </a:solidFill>
              <a:latin typeface="Roboto Thin"/>
              <a:ea typeface="Roboto Thin"/>
              <a:cs typeface="Roboto Thin"/>
              <a:sym typeface="Roboto Thin"/>
            </a:endParaRPr>
          </a:p>
        </p:txBody>
      </p:sp>
      <p:sp>
        <p:nvSpPr>
          <p:cNvPr id="376" name="Google Shape;376;p46"/>
          <p:cNvSpPr txBox="1"/>
          <p:nvPr/>
        </p:nvSpPr>
        <p:spPr>
          <a:xfrm>
            <a:off x="7685309" y="4512765"/>
            <a:ext cx="2576816" cy="1087595"/>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CA" sz="2133" kern="0" noProof="0" dirty="0">
                <a:solidFill>
                  <a:srgbClr val="595959"/>
                </a:solidFill>
                <a:latin typeface="Roboto Thin"/>
                <a:ea typeface="Roboto Thin"/>
                <a:cs typeface="Roboto Thin"/>
                <a:sym typeface="Roboto Thin"/>
              </a:rPr>
              <a:t>Rashid Mushkani </a:t>
            </a:r>
            <a:endParaRPr lang="en-CA" sz="3200" kern="0" dirty="0">
              <a:solidFill>
                <a:srgbClr val="595959"/>
              </a:solidFill>
              <a:latin typeface="Roboto Thin"/>
              <a:ea typeface="Roboto Thin"/>
              <a:cs typeface="Roboto Thin"/>
              <a:sym typeface="Roboto Thin"/>
            </a:endParaRPr>
          </a:p>
          <a:p>
            <a:pPr algn="ctr" defTabSz="1219170">
              <a:buClr>
                <a:srgbClr val="000000"/>
              </a:buClr>
            </a:pPr>
            <a:endParaRPr lang="en-CA" sz="1100" kern="0" dirty="0">
              <a:solidFill>
                <a:srgbClr val="595959"/>
              </a:solidFill>
              <a:latin typeface="Roboto Thin"/>
              <a:ea typeface="Roboto Thin"/>
              <a:cs typeface="Roboto Thin"/>
              <a:sym typeface="Roboto Thin"/>
            </a:endParaRPr>
          </a:p>
          <a:p>
            <a:pPr algn="ctr" defTabSz="1219170">
              <a:buClr>
                <a:srgbClr val="000000"/>
              </a:buClr>
            </a:pPr>
            <a:r>
              <a:rPr lang="en-CA" b="1" kern="0" dirty="0">
                <a:solidFill>
                  <a:srgbClr val="595959"/>
                </a:solidFill>
                <a:latin typeface="Roboto Thin"/>
                <a:ea typeface="Roboto Thin"/>
                <a:cs typeface="Roboto Thin"/>
                <a:sym typeface="Roboto Thin"/>
              </a:rPr>
              <a:t>CEO</a:t>
            </a:r>
          </a:p>
          <a:p>
            <a:pPr algn="ctr" defTabSz="1219170">
              <a:buClr>
                <a:srgbClr val="000000"/>
              </a:buClr>
            </a:pPr>
            <a:endParaRPr lang="en-CA" sz="2133" kern="0" noProof="0" dirty="0">
              <a:solidFill>
                <a:srgbClr val="595959"/>
              </a:solidFill>
              <a:latin typeface="Roboto Thin"/>
              <a:ea typeface="Roboto Thin"/>
              <a:cs typeface="Roboto Thin"/>
              <a:sym typeface="Roboto Thin"/>
            </a:endParaRPr>
          </a:p>
        </p:txBody>
      </p:sp>
      <p:sp>
        <p:nvSpPr>
          <p:cNvPr id="378" name="Google Shape;378;p46"/>
          <p:cNvSpPr txBox="1"/>
          <p:nvPr/>
        </p:nvSpPr>
        <p:spPr>
          <a:xfrm>
            <a:off x="1840861" y="4579672"/>
            <a:ext cx="2690393" cy="1020688"/>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CA" sz="2133" kern="0" noProof="0" dirty="0">
                <a:solidFill>
                  <a:srgbClr val="595959"/>
                </a:solidFill>
                <a:latin typeface="Roboto Thin"/>
                <a:ea typeface="Roboto Thin"/>
                <a:cs typeface="Roboto Thin"/>
                <a:sym typeface="Roboto Thin"/>
              </a:rPr>
              <a:t>Shin Koseki</a:t>
            </a:r>
          </a:p>
          <a:p>
            <a:pPr algn="ctr" defTabSz="1219170">
              <a:buClr>
                <a:srgbClr val="000000"/>
              </a:buClr>
            </a:pPr>
            <a:endParaRPr lang="en-CA" sz="1000" kern="0" noProof="0" dirty="0">
              <a:solidFill>
                <a:srgbClr val="595959"/>
              </a:solidFill>
              <a:latin typeface="Roboto Thin"/>
              <a:ea typeface="Roboto Thin"/>
              <a:cs typeface="Roboto Thin"/>
              <a:sym typeface="Roboto Thin"/>
            </a:endParaRPr>
          </a:p>
          <a:p>
            <a:pPr algn="ctr" defTabSz="1219170">
              <a:buClr>
                <a:srgbClr val="000000"/>
              </a:buClr>
            </a:pPr>
            <a:r>
              <a:rPr lang="en-CA" b="1" kern="0" noProof="0" dirty="0">
                <a:solidFill>
                  <a:srgbClr val="595959"/>
                </a:solidFill>
                <a:latin typeface="Roboto Thin"/>
                <a:ea typeface="Roboto Thin"/>
                <a:cs typeface="Roboto Thin"/>
                <a:sym typeface="Roboto Thin"/>
              </a:rPr>
              <a:t>CFO</a:t>
            </a:r>
          </a:p>
        </p:txBody>
      </p:sp>
      <p:pic>
        <p:nvPicPr>
          <p:cNvPr id="4" name="Google Shape;1156;p56" descr="Profile photo of Hugo Berard">
            <a:extLst>
              <a:ext uri="{FF2B5EF4-FFF2-40B4-BE49-F238E27FC236}">
                <a16:creationId xmlns:a16="http://schemas.microsoft.com/office/drawing/2014/main" id="{079B4022-78D3-303D-20E6-492936D8D065}"/>
              </a:ext>
            </a:extLst>
          </p:cNvPr>
          <p:cNvPicPr preferRelativeResize="0"/>
          <p:nvPr/>
        </p:nvPicPr>
        <p:blipFill>
          <a:blip r:embed="rId3">
            <a:alphaModFix/>
          </a:blip>
          <a:stretch>
            <a:fillRect/>
          </a:stretch>
        </p:blipFill>
        <p:spPr>
          <a:xfrm>
            <a:off x="5033628" y="2388022"/>
            <a:ext cx="2124743" cy="2124743"/>
          </a:xfrm>
          <a:prstGeom prst="ellipse">
            <a:avLst/>
          </a:prstGeom>
          <a:noFill/>
          <a:ln>
            <a:noFill/>
          </a:ln>
        </p:spPr>
      </p:pic>
      <p:pic>
        <p:nvPicPr>
          <p:cNvPr id="5" name="Google Shape;1157;p56">
            <a:extLst>
              <a:ext uri="{FF2B5EF4-FFF2-40B4-BE49-F238E27FC236}">
                <a16:creationId xmlns:a16="http://schemas.microsoft.com/office/drawing/2014/main" id="{151A42A5-C98E-0779-7001-D9FB62FE511B}"/>
              </a:ext>
            </a:extLst>
          </p:cNvPr>
          <p:cNvPicPr preferRelativeResize="0"/>
          <p:nvPr/>
        </p:nvPicPr>
        <p:blipFill>
          <a:blip r:embed="rId4"/>
          <a:srcRect l="13447" t="2609" r="12485" b="13980"/>
          <a:stretch>
            <a:fillRect/>
          </a:stretch>
        </p:blipFill>
        <p:spPr>
          <a:xfrm>
            <a:off x="7943569" y="2452468"/>
            <a:ext cx="2060297" cy="2060297"/>
          </a:xfrm>
          <a:prstGeom prst="ellipse">
            <a:avLst/>
          </a:prstGeom>
          <a:noFill/>
          <a:ln>
            <a:noFill/>
          </a:ln>
        </p:spPr>
      </p:pic>
      <p:pic>
        <p:nvPicPr>
          <p:cNvPr id="7" name="Google Shape;1160;p56" descr="Profile photo of Shin Koseki">
            <a:extLst>
              <a:ext uri="{FF2B5EF4-FFF2-40B4-BE49-F238E27FC236}">
                <a16:creationId xmlns:a16="http://schemas.microsoft.com/office/drawing/2014/main" id="{016951AC-0065-07CD-ADC9-C5407CB27FC5}"/>
              </a:ext>
            </a:extLst>
          </p:cNvPr>
          <p:cNvPicPr preferRelativeResize="0"/>
          <p:nvPr/>
        </p:nvPicPr>
        <p:blipFill>
          <a:blip r:embed="rId5">
            <a:alphaModFix/>
          </a:blip>
          <a:stretch>
            <a:fillRect/>
          </a:stretch>
        </p:blipFill>
        <p:spPr>
          <a:xfrm>
            <a:off x="2123687" y="2388022"/>
            <a:ext cx="2124743" cy="2124743"/>
          </a:xfrm>
          <a:prstGeom prst="ellipse">
            <a:avLst/>
          </a:prstGeom>
          <a:noFill/>
          <a:ln>
            <a:noFill/>
          </a:ln>
        </p:spPr>
      </p:pic>
      <p:sp>
        <p:nvSpPr>
          <p:cNvPr id="8" name="TextBox 7">
            <a:extLst>
              <a:ext uri="{FF2B5EF4-FFF2-40B4-BE49-F238E27FC236}">
                <a16:creationId xmlns:a16="http://schemas.microsoft.com/office/drawing/2014/main" id="{AB9101A6-D96A-425C-A8DE-DDAC0225A2AB}"/>
              </a:ext>
            </a:extLst>
          </p:cNvPr>
          <p:cNvSpPr txBox="1"/>
          <p:nvPr/>
        </p:nvSpPr>
        <p:spPr>
          <a:xfrm>
            <a:off x="255638" y="105037"/>
            <a:ext cx="5643717" cy="1107996"/>
          </a:xfrm>
          <a:custGeom>
            <a:avLst/>
            <a:gdLst>
              <a:gd name="connsiteX0" fmla="*/ 0 w 5643717"/>
              <a:gd name="connsiteY0" fmla="*/ 0 h 1107996"/>
              <a:gd name="connsiteX1" fmla="*/ 570642 w 5643717"/>
              <a:gd name="connsiteY1" fmla="*/ 0 h 1107996"/>
              <a:gd name="connsiteX2" fmla="*/ 1028411 w 5643717"/>
              <a:gd name="connsiteY2" fmla="*/ 0 h 1107996"/>
              <a:gd name="connsiteX3" fmla="*/ 1768365 w 5643717"/>
              <a:gd name="connsiteY3" fmla="*/ 0 h 1107996"/>
              <a:gd name="connsiteX4" fmla="*/ 2339007 w 5643717"/>
              <a:gd name="connsiteY4" fmla="*/ 0 h 1107996"/>
              <a:gd name="connsiteX5" fmla="*/ 2909650 w 5643717"/>
              <a:gd name="connsiteY5" fmla="*/ 0 h 1107996"/>
              <a:gd name="connsiteX6" fmla="*/ 3649604 w 5643717"/>
              <a:gd name="connsiteY6" fmla="*/ 0 h 1107996"/>
              <a:gd name="connsiteX7" fmla="*/ 4163809 w 5643717"/>
              <a:gd name="connsiteY7" fmla="*/ 0 h 1107996"/>
              <a:gd name="connsiteX8" fmla="*/ 4903763 w 5643717"/>
              <a:gd name="connsiteY8" fmla="*/ 0 h 1107996"/>
              <a:gd name="connsiteX9" fmla="*/ 5643717 w 5643717"/>
              <a:gd name="connsiteY9" fmla="*/ 0 h 1107996"/>
              <a:gd name="connsiteX10" fmla="*/ 5643717 w 5643717"/>
              <a:gd name="connsiteY10" fmla="*/ 553998 h 1107996"/>
              <a:gd name="connsiteX11" fmla="*/ 5643717 w 5643717"/>
              <a:gd name="connsiteY11" fmla="*/ 1107996 h 1107996"/>
              <a:gd name="connsiteX12" fmla="*/ 4960200 w 5643717"/>
              <a:gd name="connsiteY12" fmla="*/ 1107996 h 1107996"/>
              <a:gd name="connsiteX13" fmla="*/ 4220246 w 5643717"/>
              <a:gd name="connsiteY13" fmla="*/ 1107996 h 1107996"/>
              <a:gd name="connsiteX14" fmla="*/ 3480292 w 5643717"/>
              <a:gd name="connsiteY14" fmla="*/ 1107996 h 1107996"/>
              <a:gd name="connsiteX15" fmla="*/ 2966087 w 5643717"/>
              <a:gd name="connsiteY15" fmla="*/ 1107996 h 1107996"/>
              <a:gd name="connsiteX16" fmla="*/ 2339007 w 5643717"/>
              <a:gd name="connsiteY16" fmla="*/ 1107996 h 1107996"/>
              <a:gd name="connsiteX17" fmla="*/ 1599053 w 5643717"/>
              <a:gd name="connsiteY17" fmla="*/ 1107996 h 1107996"/>
              <a:gd name="connsiteX18" fmla="*/ 971973 w 5643717"/>
              <a:gd name="connsiteY18" fmla="*/ 1107996 h 1107996"/>
              <a:gd name="connsiteX19" fmla="*/ 0 w 5643717"/>
              <a:gd name="connsiteY19" fmla="*/ 1107996 h 1107996"/>
              <a:gd name="connsiteX20" fmla="*/ 0 w 5643717"/>
              <a:gd name="connsiteY20" fmla="*/ 576158 h 1107996"/>
              <a:gd name="connsiteX21" fmla="*/ 0 w 5643717"/>
              <a:gd name="connsiteY21" fmla="*/ 0 h 11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3717" h="1107996" extrusionOk="0">
                <a:moveTo>
                  <a:pt x="0" y="0"/>
                </a:moveTo>
                <a:cubicBezTo>
                  <a:pt x="203817" y="21912"/>
                  <a:pt x="338232" y="6652"/>
                  <a:pt x="570642" y="0"/>
                </a:cubicBezTo>
                <a:cubicBezTo>
                  <a:pt x="803052" y="-6652"/>
                  <a:pt x="873138" y="-12782"/>
                  <a:pt x="1028411" y="0"/>
                </a:cubicBezTo>
                <a:cubicBezTo>
                  <a:pt x="1183684" y="12782"/>
                  <a:pt x="1512044" y="14471"/>
                  <a:pt x="1768365" y="0"/>
                </a:cubicBezTo>
                <a:cubicBezTo>
                  <a:pt x="2024686" y="-14471"/>
                  <a:pt x="2107157" y="-9725"/>
                  <a:pt x="2339007" y="0"/>
                </a:cubicBezTo>
                <a:cubicBezTo>
                  <a:pt x="2570857" y="9725"/>
                  <a:pt x="2659041" y="8240"/>
                  <a:pt x="2909650" y="0"/>
                </a:cubicBezTo>
                <a:cubicBezTo>
                  <a:pt x="3160259" y="-8240"/>
                  <a:pt x="3402614" y="-35812"/>
                  <a:pt x="3649604" y="0"/>
                </a:cubicBezTo>
                <a:cubicBezTo>
                  <a:pt x="3896594" y="35812"/>
                  <a:pt x="3936793" y="-13310"/>
                  <a:pt x="4163809" y="0"/>
                </a:cubicBezTo>
                <a:cubicBezTo>
                  <a:pt x="4390826" y="13310"/>
                  <a:pt x="4576785" y="21547"/>
                  <a:pt x="4903763" y="0"/>
                </a:cubicBezTo>
                <a:cubicBezTo>
                  <a:pt x="5230741" y="-21547"/>
                  <a:pt x="5323138" y="8395"/>
                  <a:pt x="5643717" y="0"/>
                </a:cubicBezTo>
                <a:cubicBezTo>
                  <a:pt x="5644217" y="144667"/>
                  <a:pt x="5638342" y="296943"/>
                  <a:pt x="5643717" y="553998"/>
                </a:cubicBezTo>
                <a:cubicBezTo>
                  <a:pt x="5649092" y="811053"/>
                  <a:pt x="5650787" y="916913"/>
                  <a:pt x="5643717" y="1107996"/>
                </a:cubicBezTo>
                <a:cubicBezTo>
                  <a:pt x="5489896" y="1080697"/>
                  <a:pt x="5286411" y="1077632"/>
                  <a:pt x="4960200" y="1107996"/>
                </a:cubicBezTo>
                <a:cubicBezTo>
                  <a:pt x="4633989" y="1138360"/>
                  <a:pt x="4451534" y="1105486"/>
                  <a:pt x="4220246" y="1107996"/>
                </a:cubicBezTo>
                <a:cubicBezTo>
                  <a:pt x="3988958" y="1110506"/>
                  <a:pt x="3713000" y="1114832"/>
                  <a:pt x="3480292" y="1107996"/>
                </a:cubicBezTo>
                <a:cubicBezTo>
                  <a:pt x="3247584" y="1101160"/>
                  <a:pt x="3213630" y="1104523"/>
                  <a:pt x="2966087" y="1107996"/>
                </a:cubicBezTo>
                <a:cubicBezTo>
                  <a:pt x="2718545" y="1111469"/>
                  <a:pt x="2586137" y="1129259"/>
                  <a:pt x="2339007" y="1107996"/>
                </a:cubicBezTo>
                <a:cubicBezTo>
                  <a:pt x="2091877" y="1086733"/>
                  <a:pt x="1844146" y="1140287"/>
                  <a:pt x="1599053" y="1107996"/>
                </a:cubicBezTo>
                <a:cubicBezTo>
                  <a:pt x="1353960" y="1075705"/>
                  <a:pt x="1140406" y="1107352"/>
                  <a:pt x="971973" y="1107996"/>
                </a:cubicBezTo>
                <a:cubicBezTo>
                  <a:pt x="803540" y="1108640"/>
                  <a:pt x="263906" y="1074728"/>
                  <a:pt x="0" y="1107996"/>
                </a:cubicBezTo>
                <a:cubicBezTo>
                  <a:pt x="10806" y="954517"/>
                  <a:pt x="-4051" y="830340"/>
                  <a:pt x="0" y="576158"/>
                </a:cubicBezTo>
                <a:cubicBezTo>
                  <a:pt x="4051" y="321976"/>
                  <a:pt x="16674" y="263137"/>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6600" dirty="0">
                <a:solidFill>
                  <a:schemeClr val="bg1">
                    <a:lumMod val="50000"/>
                  </a:schemeClr>
                </a:solidFill>
                <a:latin typeface="Inter"/>
              </a:rPr>
              <a:t>Team</a:t>
            </a:r>
            <a:endParaRPr lang="fr" sz="3200" dirty="0">
              <a:solidFill>
                <a:schemeClr val="bg1">
                  <a:lumMod val="50000"/>
                </a:schemeClr>
              </a:solidFill>
            </a:endParaRPr>
          </a:p>
        </p:txBody>
      </p:sp>
      <p:sp>
        <p:nvSpPr>
          <p:cNvPr id="9" name="Slide Number Placeholder 8">
            <a:extLst>
              <a:ext uri="{FF2B5EF4-FFF2-40B4-BE49-F238E27FC236}">
                <a16:creationId xmlns:a16="http://schemas.microsoft.com/office/drawing/2014/main" id="{4EC3B199-9B6F-A59A-9EB4-09EFD5A174E6}"/>
              </a:ext>
            </a:extLst>
          </p:cNvPr>
          <p:cNvSpPr>
            <a:spLocks noGrp="1"/>
          </p:cNvSpPr>
          <p:nvPr>
            <p:ph type="sldNum" idx="12"/>
          </p:nvPr>
        </p:nvSpPr>
        <p:spPr/>
        <p:txBody>
          <a:bodyPr/>
          <a:lstStyle/>
          <a:p>
            <a:fld id="{00000000-1234-1234-1234-123412341234}" type="slidenum">
              <a:rPr lang="fr" smtClean="0"/>
              <a:pPr/>
              <a:t>22</a:t>
            </a:fld>
            <a:endParaRPr lang="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7EF"/>
        </a:solidFill>
        <a:effectLst/>
      </p:bgPr>
    </p:bg>
    <p:spTree>
      <p:nvGrpSpPr>
        <p:cNvPr id="1" name="">
          <a:extLst>
            <a:ext uri="{FF2B5EF4-FFF2-40B4-BE49-F238E27FC236}">
              <a16:creationId xmlns:a16="http://schemas.microsoft.com/office/drawing/2014/main" id="{516D33F5-F610-3963-3BD8-3C15E602C72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B7C0E06-6EE7-4DC1-8358-E6A2581DF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map of a city&#10;&#10;AI-generated content may be incorrect.">
            <a:extLst>
              <a:ext uri="{FF2B5EF4-FFF2-40B4-BE49-F238E27FC236}">
                <a16:creationId xmlns:a16="http://schemas.microsoft.com/office/drawing/2014/main" id="{5F25B91C-B415-69E4-2F99-EF584DCB3B0B}"/>
              </a:ext>
            </a:extLst>
          </p:cNvPr>
          <p:cNvPicPr>
            <a:picLocks noChangeAspect="1"/>
          </p:cNvPicPr>
          <p:nvPr/>
        </p:nvPicPr>
        <p:blipFill>
          <a:blip r:embed="rId3"/>
          <a:srcRect r="32738"/>
          <a:stretch>
            <a:fillRect/>
          </a:stretch>
        </p:blipFill>
        <p:spPr>
          <a:xfrm>
            <a:off x="643467" y="557190"/>
            <a:ext cx="5365590" cy="5743612"/>
          </a:xfrm>
          <a:prstGeom prst="rect">
            <a:avLst/>
          </a:prstGeom>
        </p:spPr>
      </p:pic>
      <p:pic>
        <p:nvPicPr>
          <p:cNvPr id="27" name="Picture 26" descr="A screenshot of a phone&#10;&#10;AI-generated content may be incorrect.">
            <a:extLst>
              <a:ext uri="{FF2B5EF4-FFF2-40B4-BE49-F238E27FC236}">
                <a16:creationId xmlns:a16="http://schemas.microsoft.com/office/drawing/2014/main" id="{C1FBBCDC-89B6-E854-79F0-BDC990734443}"/>
              </a:ext>
            </a:extLst>
          </p:cNvPr>
          <p:cNvPicPr>
            <a:picLocks noChangeAspect="1"/>
          </p:cNvPicPr>
          <p:nvPr/>
        </p:nvPicPr>
        <p:blipFill>
          <a:blip r:embed="rId4"/>
          <a:srcRect b="7325"/>
          <a:stretch>
            <a:fillRect/>
          </a:stretch>
        </p:blipFill>
        <p:spPr>
          <a:xfrm>
            <a:off x="6779289" y="352733"/>
            <a:ext cx="4425888" cy="6152533"/>
          </a:xfrm>
          <a:prstGeom prst="rect">
            <a:avLst/>
          </a:prstGeom>
        </p:spPr>
      </p:pic>
      <p:pic>
        <p:nvPicPr>
          <p:cNvPr id="6" name="Picture 5" descr="A map with blue dots&#10;&#10;AI-generated content may be incorrect.">
            <a:extLst>
              <a:ext uri="{FF2B5EF4-FFF2-40B4-BE49-F238E27FC236}">
                <a16:creationId xmlns:a16="http://schemas.microsoft.com/office/drawing/2014/main" id="{0F671FD7-76FA-7C51-B2A7-304B5A6F4C8A}"/>
              </a:ext>
            </a:extLst>
          </p:cNvPr>
          <p:cNvPicPr>
            <a:picLocks noChangeAspect="1"/>
          </p:cNvPicPr>
          <p:nvPr/>
        </p:nvPicPr>
        <p:blipFill>
          <a:blip r:embed="rId5"/>
          <a:srcRect r="12723" b="-2"/>
          <a:stretch>
            <a:fillRect/>
          </a:stretch>
        </p:blipFill>
        <p:spPr>
          <a:xfrm>
            <a:off x="6318759" y="557190"/>
            <a:ext cx="5346948" cy="5743612"/>
          </a:xfrm>
          <a:prstGeom prst="rect">
            <a:avLst/>
          </a:prstGeom>
        </p:spPr>
      </p:pic>
      <p:sp>
        <p:nvSpPr>
          <p:cNvPr id="32" name="Slide Number Placeholder 31">
            <a:extLst>
              <a:ext uri="{FF2B5EF4-FFF2-40B4-BE49-F238E27FC236}">
                <a16:creationId xmlns:a16="http://schemas.microsoft.com/office/drawing/2014/main" id="{0C061805-0AA1-0C85-0754-4BAC363BB460}"/>
              </a:ext>
            </a:extLst>
          </p:cNvPr>
          <p:cNvSpPr>
            <a:spLocks noGrp="1"/>
          </p:cNvSpPr>
          <p:nvPr>
            <p:ph type="sldNum" sz="quarter" idx="12"/>
          </p:nvPr>
        </p:nvSpPr>
        <p:spPr/>
        <p:txBody>
          <a:bodyPr/>
          <a:lstStyle/>
          <a:p>
            <a:fld id="{EF8F7B77-FF1E-4E09-8B1B-736F89395D76}" type="slidenum">
              <a:rPr lang="en-US" smtClean="0"/>
              <a:t>23</a:t>
            </a:fld>
            <a:endParaRPr lang="en-US"/>
          </a:p>
        </p:txBody>
      </p:sp>
    </p:spTree>
    <p:extLst>
      <p:ext uri="{BB962C8B-B14F-4D97-AF65-F5344CB8AC3E}">
        <p14:creationId xmlns:p14="http://schemas.microsoft.com/office/powerpoint/2010/main" val="264220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66000"/>
          </a:schemeClr>
        </a:solidFill>
        <a:effectLst/>
      </p:bgPr>
    </p:bg>
    <p:spTree>
      <p:nvGrpSpPr>
        <p:cNvPr id="1" name="">
          <a:extLst>
            <a:ext uri="{FF2B5EF4-FFF2-40B4-BE49-F238E27FC236}">
              <a16:creationId xmlns:a16="http://schemas.microsoft.com/office/drawing/2014/main" id="{5DD6975F-8FC4-C0C3-D949-192DC74D0B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17A10D-D983-F561-85A6-1AA8CF68FC45}"/>
              </a:ext>
            </a:extLst>
          </p:cNvPr>
          <p:cNvSpPr txBox="1"/>
          <p:nvPr/>
        </p:nvSpPr>
        <p:spPr>
          <a:xfrm>
            <a:off x="3692763" y="2828835"/>
            <a:ext cx="4806473"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7200" b="1" noProof="0" dirty="0">
                <a:solidFill>
                  <a:srgbClr val="0070C0"/>
                </a:solidFill>
                <a:latin typeface="Roboto" panose="02000000000000000000" pitchFamily="2" charset="0"/>
                <a:ea typeface="Roboto" panose="02000000000000000000" pitchFamily="2" charset="0"/>
                <a:cs typeface="Roboto" panose="02000000000000000000" pitchFamily="2" charset="0"/>
              </a:rPr>
              <a:t>Thank you!</a:t>
            </a:r>
          </a:p>
        </p:txBody>
      </p:sp>
    </p:spTree>
    <p:extLst>
      <p:ext uri="{BB962C8B-B14F-4D97-AF65-F5344CB8AC3E}">
        <p14:creationId xmlns:p14="http://schemas.microsoft.com/office/powerpoint/2010/main" val="265934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84F4B-FD52-14C6-BF87-3A413BE21739}"/>
              </a:ext>
            </a:extLst>
          </p:cNvPr>
          <p:cNvSpPr>
            <a:spLocks noGrp="1"/>
          </p:cNvSpPr>
          <p:nvPr>
            <p:ph type="sldNum" sz="quarter" idx="12"/>
          </p:nvPr>
        </p:nvSpPr>
        <p:spPr/>
        <p:txBody>
          <a:bodyPr/>
          <a:lstStyle/>
          <a:p>
            <a:fld id="{EF8F7B77-FF1E-4E09-8B1B-736F89395D76}" type="slidenum">
              <a:rPr lang="en-US" smtClean="0"/>
              <a:t>3</a:t>
            </a:fld>
            <a:endParaRPr lang="en-US"/>
          </a:p>
        </p:txBody>
      </p:sp>
      <p:pic>
        <p:nvPicPr>
          <p:cNvPr id="5" name="Picture 4" descr="A diagram of a city map&#10;&#10;AI-generated content may be incorrect.">
            <a:extLst>
              <a:ext uri="{FF2B5EF4-FFF2-40B4-BE49-F238E27FC236}">
                <a16:creationId xmlns:a16="http://schemas.microsoft.com/office/drawing/2014/main" id="{780A1E22-404A-C68A-CE80-954F349E367C}"/>
              </a:ext>
            </a:extLst>
          </p:cNvPr>
          <p:cNvPicPr>
            <a:picLocks noChangeAspect="1"/>
          </p:cNvPicPr>
          <p:nvPr/>
        </p:nvPicPr>
        <p:blipFill>
          <a:blip r:embed="rId3"/>
          <a:stretch>
            <a:fillRect/>
          </a:stretch>
        </p:blipFill>
        <p:spPr>
          <a:xfrm>
            <a:off x="-65652" y="-7265"/>
            <a:ext cx="12323304" cy="6865265"/>
          </a:xfrm>
          <a:prstGeom prst="rect">
            <a:avLst/>
          </a:prstGeom>
        </p:spPr>
      </p:pic>
    </p:spTree>
    <p:extLst>
      <p:ext uri="{BB962C8B-B14F-4D97-AF65-F5344CB8AC3E}">
        <p14:creationId xmlns:p14="http://schemas.microsoft.com/office/powerpoint/2010/main" val="4265457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EF"/>
        </a:solidFill>
        <a:effectLst/>
      </p:bgPr>
    </p:bg>
    <p:spTree>
      <p:nvGrpSpPr>
        <p:cNvPr id="1" name=""/>
        <p:cNvGrpSpPr/>
        <p:nvPr/>
      </p:nvGrpSpPr>
      <p:grpSpPr>
        <a:xfrm>
          <a:off x="0" y="0"/>
          <a:ext cx="0" cy="0"/>
          <a:chOff x="0" y="0"/>
          <a:chExt cx="0" cy="0"/>
        </a:xfrm>
      </p:grpSpPr>
      <p:pic>
        <p:nvPicPr>
          <p:cNvPr id="9" name="Picture 8" descr="A diagram of a problem&#10;&#10;AI-generated content may be incorrect.">
            <a:extLst>
              <a:ext uri="{FF2B5EF4-FFF2-40B4-BE49-F238E27FC236}">
                <a16:creationId xmlns:a16="http://schemas.microsoft.com/office/drawing/2014/main" id="{EBDBD25F-3467-9297-F90B-71D6ECAC955C}"/>
              </a:ext>
            </a:extLst>
          </p:cNvPr>
          <p:cNvPicPr>
            <a:picLocks noChangeAspect="1"/>
          </p:cNvPicPr>
          <p:nvPr/>
        </p:nvPicPr>
        <p:blipFill>
          <a:blip r:embed="rId3"/>
          <a:srcRect t="20157" b="7693"/>
          <a:stretch>
            <a:fillRect/>
          </a:stretch>
        </p:blipFill>
        <p:spPr>
          <a:xfrm>
            <a:off x="1690505" y="2112963"/>
            <a:ext cx="8810987" cy="4243387"/>
          </a:xfrm>
          <a:prstGeom prst="rect">
            <a:avLst/>
          </a:prstGeom>
          <a:noFill/>
        </p:spPr>
      </p:pic>
      <p:sp>
        <p:nvSpPr>
          <p:cNvPr id="4" name="Slide Number Placeholder 3">
            <a:extLst>
              <a:ext uri="{FF2B5EF4-FFF2-40B4-BE49-F238E27FC236}">
                <a16:creationId xmlns:a16="http://schemas.microsoft.com/office/drawing/2014/main" id="{A1792557-3EDF-DD68-1293-0D35E28B6BA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EF8F7B77-FF1E-4E09-8B1B-736F89395D76}" type="slidenum">
              <a:rPr lang="en-US" smtClean="0"/>
              <a:pPr defTabSz="914400">
                <a:spcAft>
                  <a:spcPts val="600"/>
                </a:spcAft>
              </a:pPr>
              <a:t>4</a:t>
            </a:fld>
            <a:endParaRPr lang="en-US"/>
          </a:p>
        </p:txBody>
      </p:sp>
      <p:sp>
        <p:nvSpPr>
          <p:cNvPr id="10" name="TextBox 9">
            <a:extLst>
              <a:ext uri="{FF2B5EF4-FFF2-40B4-BE49-F238E27FC236}">
                <a16:creationId xmlns:a16="http://schemas.microsoft.com/office/drawing/2014/main" id="{A825464B-7BF0-0DDD-F78F-E00E4B88AA40}"/>
              </a:ext>
            </a:extLst>
          </p:cNvPr>
          <p:cNvSpPr txBox="1"/>
          <p:nvPr/>
        </p:nvSpPr>
        <p:spPr>
          <a:xfrm>
            <a:off x="4649898" y="978397"/>
            <a:ext cx="2892199" cy="769441"/>
          </a:xfrm>
          <a:custGeom>
            <a:avLst/>
            <a:gdLst>
              <a:gd name="connsiteX0" fmla="*/ 0 w 2892199"/>
              <a:gd name="connsiteY0" fmla="*/ 0 h 769441"/>
              <a:gd name="connsiteX1" fmla="*/ 549518 w 2892199"/>
              <a:gd name="connsiteY1" fmla="*/ 0 h 769441"/>
              <a:gd name="connsiteX2" fmla="*/ 1041192 w 2892199"/>
              <a:gd name="connsiteY2" fmla="*/ 0 h 769441"/>
              <a:gd name="connsiteX3" fmla="*/ 1677475 w 2892199"/>
              <a:gd name="connsiteY3" fmla="*/ 0 h 769441"/>
              <a:gd name="connsiteX4" fmla="*/ 2226993 w 2892199"/>
              <a:gd name="connsiteY4" fmla="*/ 0 h 769441"/>
              <a:gd name="connsiteX5" fmla="*/ 2892199 w 2892199"/>
              <a:gd name="connsiteY5" fmla="*/ 0 h 769441"/>
              <a:gd name="connsiteX6" fmla="*/ 2892199 w 2892199"/>
              <a:gd name="connsiteY6" fmla="*/ 400109 h 769441"/>
              <a:gd name="connsiteX7" fmla="*/ 2892199 w 2892199"/>
              <a:gd name="connsiteY7" fmla="*/ 769441 h 769441"/>
              <a:gd name="connsiteX8" fmla="*/ 2313759 w 2892199"/>
              <a:gd name="connsiteY8" fmla="*/ 769441 h 769441"/>
              <a:gd name="connsiteX9" fmla="*/ 1822085 w 2892199"/>
              <a:gd name="connsiteY9" fmla="*/ 769441 h 769441"/>
              <a:gd name="connsiteX10" fmla="*/ 1243646 w 2892199"/>
              <a:gd name="connsiteY10" fmla="*/ 769441 h 769441"/>
              <a:gd name="connsiteX11" fmla="*/ 665206 w 2892199"/>
              <a:gd name="connsiteY11" fmla="*/ 769441 h 769441"/>
              <a:gd name="connsiteX12" fmla="*/ 0 w 2892199"/>
              <a:gd name="connsiteY12" fmla="*/ 769441 h 769441"/>
              <a:gd name="connsiteX13" fmla="*/ 0 w 2892199"/>
              <a:gd name="connsiteY13" fmla="*/ 369332 h 769441"/>
              <a:gd name="connsiteX14" fmla="*/ 0 w 2892199"/>
              <a:gd name="connsiteY14" fmla="*/ 0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92199" h="769441" extrusionOk="0">
                <a:moveTo>
                  <a:pt x="0" y="0"/>
                </a:moveTo>
                <a:cubicBezTo>
                  <a:pt x="225313" y="-21131"/>
                  <a:pt x="390349" y="-19775"/>
                  <a:pt x="549518" y="0"/>
                </a:cubicBezTo>
                <a:cubicBezTo>
                  <a:pt x="708687" y="19775"/>
                  <a:pt x="839458" y="1288"/>
                  <a:pt x="1041192" y="0"/>
                </a:cubicBezTo>
                <a:cubicBezTo>
                  <a:pt x="1242926" y="-1288"/>
                  <a:pt x="1360701" y="-22968"/>
                  <a:pt x="1677475" y="0"/>
                </a:cubicBezTo>
                <a:cubicBezTo>
                  <a:pt x="1994249" y="22968"/>
                  <a:pt x="2065704" y="1688"/>
                  <a:pt x="2226993" y="0"/>
                </a:cubicBezTo>
                <a:cubicBezTo>
                  <a:pt x="2388282" y="-1688"/>
                  <a:pt x="2574706" y="3029"/>
                  <a:pt x="2892199" y="0"/>
                </a:cubicBezTo>
                <a:cubicBezTo>
                  <a:pt x="2874545" y="150596"/>
                  <a:pt x="2902791" y="309467"/>
                  <a:pt x="2892199" y="400109"/>
                </a:cubicBezTo>
                <a:cubicBezTo>
                  <a:pt x="2881607" y="490751"/>
                  <a:pt x="2899664" y="685059"/>
                  <a:pt x="2892199" y="769441"/>
                </a:cubicBezTo>
                <a:cubicBezTo>
                  <a:pt x="2695340" y="741066"/>
                  <a:pt x="2525318" y="746452"/>
                  <a:pt x="2313759" y="769441"/>
                </a:cubicBezTo>
                <a:cubicBezTo>
                  <a:pt x="2102200" y="792430"/>
                  <a:pt x="1925748" y="753794"/>
                  <a:pt x="1822085" y="769441"/>
                </a:cubicBezTo>
                <a:cubicBezTo>
                  <a:pt x="1718422" y="785088"/>
                  <a:pt x="1453450" y="743073"/>
                  <a:pt x="1243646" y="769441"/>
                </a:cubicBezTo>
                <a:cubicBezTo>
                  <a:pt x="1033842" y="795809"/>
                  <a:pt x="908656" y="790501"/>
                  <a:pt x="665206" y="769441"/>
                </a:cubicBezTo>
                <a:cubicBezTo>
                  <a:pt x="421756" y="748381"/>
                  <a:pt x="270701" y="785242"/>
                  <a:pt x="0" y="769441"/>
                </a:cubicBezTo>
                <a:cubicBezTo>
                  <a:pt x="15832" y="574492"/>
                  <a:pt x="-13882" y="565965"/>
                  <a:pt x="0" y="369332"/>
                </a:cubicBezTo>
                <a:cubicBezTo>
                  <a:pt x="13882" y="172699"/>
                  <a:pt x="-5373" y="124469"/>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CA" sz="4400" b="1" dirty="0">
                <a:solidFill>
                  <a:schemeClr val="tx1">
                    <a:lumMod val="75000"/>
                    <a:lumOff val="25000"/>
                  </a:schemeClr>
                </a:solidFill>
                <a:latin typeface="Inter"/>
              </a:rPr>
              <a:t>Problem</a:t>
            </a:r>
            <a:endParaRPr lang="fr" b="1" dirty="0">
              <a:solidFill>
                <a:schemeClr val="tx1">
                  <a:lumMod val="75000"/>
                  <a:lumOff val="25000"/>
                </a:schemeClr>
              </a:solidFill>
            </a:endParaRPr>
          </a:p>
        </p:txBody>
      </p:sp>
    </p:spTree>
    <p:extLst>
      <p:ext uri="{BB962C8B-B14F-4D97-AF65-F5344CB8AC3E}">
        <p14:creationId xmlns:p14="http://schemas.microsoft.com/office/powerpoint/2010/main" val="2142401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07918-43E8-03D7-0F98-ACAEF1AFD6B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C237D6-89B4-6E80-9AB9-3D7A565735DA}"/>
              </a:ext>
            </a:extLst>
          </p:cNvPr>
          <p:cNvSpPr>
            <a:spLocks noGrp="1"/>
          </p:cNvSpPr>
          <p:nvPr>
            <p:ph type="sldNum" sz="quarter" idx="12"/>
          </p:nvPr>
        </p:nvSpPr>
        <p:spPr/>
        <p:txBody>
          <a:bodyPr/>
          <a:lstStyle/>
          <a:p>
            <a:fld id="{EF8F7B77-FF1E-4E09-8B1B-736F89395D76}" type="slidenum">
              <a:rPr lang="en-US" smtClean="0"/>
              <a:t>5</a:t>
            </a:fld>
            <a:endParaRPr lang="en-US"/>
          </a:p>
        </p:txBody>
      </p:sp>
      <p:sp>
        <p:nvSpPr>
          <p:cNvPr id="5" name="Google Shape;1028;p49">
            <a:extLst>
              <a:ext uri="{FF2B5EF4-FFF2-40B4-BE49-F238E27FC236}">
                <a16:creationId xmlns:a16="http://schemas.microsoft.com/office/drawing/2014/main" id="{A36BA6F5-DACC-4752-9835-C29A4799FE7F}"/>
              </a:ext>
            </a:extLst>
          </p:cNvPr>
          <p:cNvSpPr txBox="1">
            <a:spLocks noGrp="1"/>
          </p:cNvSpPr>
          <p:nvPr>
            <p:ph type="title"/>
          </p:nvPr>
        </p:nvSpPr>
        <p:spPr>
          <a:xfrm>
            <a:off x="1702986" y="2167135"/>
            <a:ext cx="8786027" cy="30180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1200"/>
              </a:spcBef>
              <a:spcAft>
                <a:spcPts val="1200"/>
              </a:spcAft>
              <a:buNone/>
            </a:pPr>
            <a:r>
              <a:rPr lang="en" sz="3600" dirty="0">
                <a:latin typeface="Work Sans"/>
                <a:ea typeface="Roboto" panose="02000000000000000000" pitchFamily="2" charset="0"/>
                <a:cs typeface="Roboto" panose="02000000000000000000" pitchFamily="2" charset="0"/>
                <a:sym typeface="Work Sans"/>
              </a:rPr>
              <a:t>There are </a:t>
            </a:r>
            <a:r>
              <a:rPr lang="en" sz="3600" b="1" dirty="0">
                <a:latin typeface="Work Sans"/>
                <a:ea typeface="Roboto" panose="02000000000000000000" pitchFamily="2" charset="0"/>
                <a:cs typeface="Roboto" panose="02000000000000000000" pitchFamily="2" charset="0"/>
                <a:sym typeface="Work Sans"/>
              </a:rPr>
              <a:t>systemic barriers</a:t>
            </a:r>
            <a:r>
              <a:rPr lang="en" sz="3600" dirty="0">
                <a:latin typeface="Work Sans"/>
                <a:ea typeface="Roboto" panose="02000000000000000000" pitchFamily="2" charset="0"/>
                <a:cs typeface="Roboto" panose="02000000000000000000" pitchFamily="2" charset="0"/>
                <a:sym typeface="Work Sans"/>
              </a:rPr>
              <a:t> preventing public spaces from reflecting the</a:t>
            </a:r>
            <a:r>
              <a:rPr lang="en" sz="3600" b="1" dirty="0">
                <a:latin typeface="Work Sans"/>
                <a:ea typeface="Roboto" panose="02000000000000000000" pitchFamily="2" charset="0"/>
                <a:cs typeface="Roboto" panose="02000000000000000000" pitchFamily="2" charset="0"/>
                <a:sym typeface="Work Sans"/>
              </a:rPr>
              <a:t> genuine and collective needs </a:t>
            </a:r>
            <a:r>
              <a:rPr lang="en" sz="3600" dirty="0">
                <a:latin typeface="Work Sans"/>
                <a:ea typeface="Roboto" panose="02000000000000000000" pitchFamily="2" charset="0"/>
                <a:cs typeface="Roboto" panose="02000000000000000000" pitchFamily="2" charset="0"/>
                <a:sym typeface="Work Sans"/>
              </a:rPr>
              <a:t>of those inhabiting these environments </a:t>
            </a:r>
            <a:endParaRPr sz="3600" dirty="0">
              <a:latin typeface="Work Sans"/>
              <a:ea typeface="Roboto" panose="02000000000000000000" pitchFamily="2" charset="0"/>
              <a:cs typeface="Roboto" panose="02000000000000000000" pitchFamily="2" charset="0"/>
              <a:sym typeface="Work Sans"/>
            </a:endParaRPr>
          </a:p>
        </p:txBody>
      </p:sp>
    </p:spTree>
    <p:extLst>
      <p:ext uri="{BB962C8B-B14F-4D97-AF65-F5344CB8AC3E}">
        <p14:creationId xmlns:p14="http://schemas.microsoft.com/office/powerpoint/2010/main" val="341761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7FD05-21E7-747C-7053-70C73BBE21AC}"/>
            </a:ext>
          </a:extLst>
        </p:cNvPr>
        <p:cNvGrpSpPr/>
        <p:nvPr/>
      </p:nvGrpSpPr>
      <p:grpSpPr>
        <a:xfrm>
          <a:off x="0" y="0"/>
          <a:ext cx="0" cy="0"/>
          <a:chOff x="0" y="0"/>
          <a:chExt cx="0" cy="0"/>
        </a:xfrm>
      </p:grpSpPr>
      <p:sp>
        <p:nvSpPr>
          <p:cNvPr id="2087" name="Rectangle 2086">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2" name="Picture 14" descr="Media Resources | Mila">
            <a:extLst>
              <a:ext uri="{FF2B5EF4-FFF2-40B4-BE49-F238E27FC236}">
                <a16:creationId xmlns:a16="http://schemas.microsoft.com/office/drawing/2014/main" id="{D5C8EACF-5CD2-F852-B583-A9C7D94403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627" y="797379"/>
            <a:ext cx="942095" cy="522862"/>
          </a:xfrm>
          <a:prstGeom prst="rect">
            <a:avLst/>
          </a:prstGeom>
          <a:noFill/>
          <a:extLst>
            <a:ext uri="{909E8E84-426E-40DD-AFC4-6F175D3DCCD1}">
              <a14:hiddenFill xmlns:a14="http://schemas.microsoft.com/office/drawing/2010/main">
                <a:solidFill>
                  <a:srgbClr val="FFFFFF"/>
                </a:solidFill>
              </a14:hiddenFill>
            </a:ext>
          </a:extLst>
        </p:spPr>
      </p:pic>
      <p:sp>
        <p:nvSpPr>
          <p:cNvPr id="2089" name="Right Triangle 2088">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1" name="Rectangle 2090">
            <a:extLst>
              <a:ext uri="{FF2B5EF4-FFF2-40B4-BE49-F238E27FC236}">
                <a16:creationId xmlns:a16="http://schemas.microsoft.com/office/drawing/2014/main" id="{4CA07809-FD84-4293-BEDA-C920BB2A1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8853"/>
            <a:ext cx="1576152" cy="1479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Sid Lee Architecture - Dexigner">
            <a:extLst>
              <a:ext uri="{FF2B5EF4-FFF2-40B4-BE49-F238E27FC236}">
                <a16:creationId xmlns:a16="http://schemas.microsoft.com/office/drawing/2014/main" id="{9AFD07BA-F74F-B4EB-DEB1-5F81CBDDD8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4" t="32901" r="13561" b="24467"/>
          <a:stretch>
            <a:fillRect/>
          </a:stretch>
        </p:blipFill>
        <p:spPr bwMode="auto">
          <a:xfrm>
            <a:off x="5117219" y="485625"/>
            <a:ext cx="1259675" cy="531330"/>
          </a:xfrm>
          <a:prstGeom prst="rect">
            <a:avLst/>
          </a:prstGeom>
          <a:noFill/>
          <a:extLst>
            <a:ext uri="{909E8E84-426E-40DD-AFC4-6F175D3DCCD1}">
              <a14:hiddenFill xmlns:a14="http://schemas.microsoft.com/office/drawing/2010/main">
                <a:solidFill>
                  <a:srgbClr val="FFFFFF"/>
                </a:solidFill>
              </a14:hiddenFill>
            </a:ext>
          </a:extLst>
        </p:spPr>
      </p:pic>
      <p:sp>
        <p:nvSpPr>
          <p:cNvPr id="2093" name="Right Triangle 2092">
            <a:extLst>
              <a:ext uri="{FF2B5EF4-FFF2-40B4-BE49-F238E27FC236}">
                <a16:creationId xmlns:a16="http://schemas.microsoft.com/office/drawing/2014/main" id="{A06D4B98-7FBD-4771-9C71-AE026D670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3630" y="-1"/>
            <a:ext cx="1092260" cy="147936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5" name="Rectangle 2094">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7" name="Rectangle 2096">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Freeform: Shape 2098">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1" name="Rectangle 2100">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4" name="Picture 16" descr="A logo with a black background&#10;&#10;AI-generated content may be incorrect.">
            <a:extLst>
              <a:ext uri="{FF2B5EF4-FFF2-40B4-BE49-F238E27FC236}">
                <a16:creationId xmlns:a16="http://schemas.microsoft.com/office/drawing/2014/main" id="{E96F24E9-7E95-A81D-051D-E001E0AD8DB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113741" y="1862668"/>
            <a:ext cx="1674145" cy="608272"/>
          </a:xfrm>
          <a:prstGeom prst="rect">
            <a:avLst/>
          </a:prstGeom>
          <a:noFill/>
          <a:extLst>
            <a:ext uri="{909E8E84-426E-40DD-AFC4-6F175D3DCCD1}">
              <a14:hiddenFill xmlns:a14="http://schemas.microsoft.com/office/drawing/2010/main">
                <a:solidFill>
                  <a:srgbClr val="FFFFFF"/>
                </a:solidFill>
              </a14:hiddenFill>
            </a:ext>
          </a:extLst>
        </p:spPr>
      </p:pic>
      <p:sp>
        <p:nvSpPr>
          <p:cNvPr id="2103" name="Right Triangle 2102">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D94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60" name="Picture 12" descr="Dark Matter Labs">
            <a:extLst>
              <a:ext uri="{FF2B5EF4-FFF2-40B4-BE49-F238E27FC236}">
                <a16:creationId xmlns:a16="http://schemas.microsoft.com/office/drawing/2014/main" id="{91B33F71-9D83-27B9-0F94-6086CA61973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725353" y="1287999"/>
            <a:ext cx="3716019" cy="892493"/>
          </a:xfrm>
          <a:prstGeom prst="rect">
            <a:avLst/>
          </a:prstGeom>
          <a:noFill/>
          <a:extLst>
            <a:ext uri="{909E8E84-426E-40DD-AFC4-6F175D3DCCD1}">
              <a14:hiddenFill xmlns:a14="http://schemas.microsoft.com/office/drawing/2010/main">
                <a:solidFill>
                  <a:srgbClr val="FFFFFF"/>
                </a:solidFill>
              </a14:hiddenFill>
            </a:ext>
          </a:extLst>
        </p:spPr>
      </p:pic>
      <p:sp>
        <p:nvSpPr>
          <p:cNvPr id="2105" name="Right Triangle 2104">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7" name="Rectangle 2106">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Right Triangle 2108">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1" name="Freeform: Shape 2110">
            <a:extLst>
              <a:ext uri="{FF2B5EF4-FFF2-40B4-BE49-F238E27FC236}">
                <a16:creationId xmlns:a16="http://schemas.microsoft.com/office/drawing/2014/main" id="{03DB71A4-74AA-406D-9553-61C0C6D23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1093" y="1481744"/>
            <a:ext cx="1557796" cy="1362456"/>
          </a:xfrm>
          <a:custGeom>
            <a:avLst/>
            <a:gdLst>
              <a:gd name="connsiteX0" fmla="*/ 0 w 1557796"/>
              <a:gd name="connsiteY0" fmla="*/ 0 h 1362456"/>
              <a:gd name="connsiteX1" fmla="*/ 1557796 w 1557796"/>
              <a:gd name="connsiteY1" fmla="*/ 0 h 1362456"/>
              <a:gd name="connsiteX2" fmla="*/ 1557796 w 1557796"/>
              <a:gd name="connsiteY2" fmla="*/ 1362456 h 1362456"/>
              <a:gd name="connsiteX3" fmla="*/ 1090945 w 15577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557796" h="1362456">
                <a:moveTo>
                  <a:pt x="0" y="0"/>
                </a:moveTo>
                <a:lnTo>
                  <a:pt x="1557796" y="0"/>
                </a:lnTo>
                <a:lnTo>
                  <a:pt x="1557796" y="1362456"/>
                </a:lnTo>
                <a:lnTo>
                  <a:pt x="1090945" y="136245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113" name="Right Triangle 2112">
            <a:extLst>
              <a:ext uri="{FF2B5EF4-FFF2-40B4-BE49-F238E27FC236}">
                <a16:creationId xmlns:a16="http://schemas.microsoft.com/office/drawing/2014/main" id="{DA9994C2-211B-4BF6-B6A0-D6747159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148010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Canadian Commission for UNESCO/ Commission canadienne pour l’UNESCO ...">
            <a:extLst>
              <a:ext uri="{FF2B5EF4-FFF2-40B4-BE49-F238E27FC236}">
                <a16:creationId xmlns:a16="http://schemas.microsoft.com/office/drawing/2014/main" id="{CC99C300-3924-04E4-0C24-2ED8F64660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55" b="34434"/>
          <a:stretch>
            <a:fillRect/>
          </a:stretch>
        </p:blipFill>
        <p:spPr bwMode="auto">
          <a:xfrm>
            <a:off x="4350907" y="3120350"/>
            <a:ext cx="2996639" cy="13640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text on a white background&#10;&#10;AI-generated content may be incorrect.">
            <a:extLst>
              <a:ext uri="{FF2B5EF4-FFF2-40B4-BE49-F238E27FC236}">
                <a16:creationId xmlns:a16="http://schemas.microsoft.com/office/drawing/2014/main" id="{46904CDC-ABAC-99B0-BE99-0F111A72DE7B}"/>
              </a:ext>
            </a:extLst>
          </p:cNvPr>
          <p:cNvPicPr>
            <a:picLocks noChangeAspect="1"/>
          </p:cNvPicPr>
          <p:nvPr/>
        </p:nvPicPr>
        <p:blipFill>
          <a:blip r:embed="rId8"/>
          <a:stretch>
            <a:fillRect/>
          </a:stretch>
        </p:blipFill>
        <p:spPr>
          <a:xfrm>
            <a:off x="630126" y="4245507"/>
            <a:ext cx="2314590" cy="750677"/>
          </a:xfrm>
          <a:prstGeom prst="rect">
            <a:avLst/>
          </a:prstGeom>
        </p:spPr>
      </p:pic>
      <p:sp>
        <p:nvSpPr>
          <p:cNvPr id="2115" name="Right Triangle 2114">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6B3AE26-ABD3-D9EC-5692-9FC36BEA2340}"/>
              </a:ext>
            </a:extLst>
          </p:cNvPr>
          <p:cNvSpPr txBox="1"/>
          <p:nvPr/>
        </p:nvSpPr>
        <p:spPr>
          <a:xfrm>
            <a:off x="7852316" y="3280197"/>
            <a:ext cx="3706577" cy="3061485"/>
          </a:xfrm>
          <a:prstGeom prst="rect">
            <a:avLst/>
          </a:prstGeom>
        </p:spPr>
        <p:txBody>
          <a:bodyPr vert="horz" lIns="91440" tIns="45720" rIns="91440" bIns="45720" rtlCol="0" anchor="ctr">
            <a:noAutofit/>
          </a:bodyPr>
          <a:lstStyle/>
          <a:p>
            <a:pPr defTabSz="914400">
              <a:lnSpc>
                <a:spcPct val="90000"/>
              </a:lnSpc>
              <a:spcAft>
                <a:spcPts val="600"/>
              </a:spcAft>
            </a:pPr>
            <a:r>
              <a:rPr lang="en-US" sz="1400" b="1" dirty="0" err="1"/>
              <a:t>Altergo</a:t>
            </a:r>
            <a:endParaRPr lang="en-US" sz="1400" dirty="0"/>
          </a:p>
          <a:p>
            <a:pPr defTabSz="914400">
              <a:lnSpc>
                <a:spcPct val="90000"/>
              </a:lnSpc>
              <a:spcAft>
                <a:spcPts val="600"/>
              </a:spcAft>
            </a:pPr>
            <a:r>
              <a:rPr lang="en-US" sz="1400" b="1" dirty="0"/>
              <a:t>La </a:t>
            </a:r>
            <a:r>
              <a:rPr lang="en-US" sz="1400" b="1" dirty="0" err="1"/>
              <a:t>Maisonnée</a:t>
            </a:r>
            <a:endParaRPr lang="en-US" sz="1400" dirty="0"/>
          </a:p>
          <a:p>
            <a:pPr defTabSz="914400">
              <a:lnSpc>
                <a:spcPct val="90000"/>
              </a:lnSpc>
              <a:spcAft>
                <a:spcPts val="600"/>
              </a:spcAft>
            </a:pPr>
            <a:r>
              <a:rPr lang="en-US" sz="1400" b="1" dirty="0"/>
              <a:t>Cummings </a:t>
            </a:r>
            <a:endParaRPr lang="en-US" sz="1400" dirty="0"/>
          </a:p>
          <a:p>
            <a:pPr defTabSz="914400">
              <a:lnSpc>
                <a:spcPct val="90000"/>
              </a:lnSpc>
              <a:spcAft>
                <a:spcPts val="600"/>
              </a:spcAft>
            </a:pPr>
            <a:r>
              <a:rPr lang="en-US" sz="1400" b="1" dirty="0"/>
              <a:t>Community Center for Seniors</a:t>
            </a:r>
            <a:endParaRPr lang="en-US" sz="1400" dirty="0"/>
          </a:p>
          <a:p>
            <a:pPr defTabSz="914400">
              <a:lnSpc>
                <a:spcPct val="90000"/>
              </a:lnSpc>
              <a:spcAft>
                <a:spcPts val="600"/>
              </a:spcAft>
            </a:pPr>
            <a:r>
              <a:rPr lang="en-US" sz="1400" b="1" dirty="0"/>
              <a:t>Marguerite-Bourgeoys Hub</a:t>
            </a:r>
            <a:endParaRPr lang="en-US" sz="1400" dirty="0"/>
          </a:p>
          <a:p>
            <a:pPr defTabSz="914400">
              <a:lnSpc>
                <a:spcPct val="90000"/>
              </a:lnSpc>
              <a:spcAft>
                <a:spcPts val="600"/>
              </a:spcAft>
            </a:pPr>
            <a:r>
              <a:rPr lang="en-US" sz="1400" b="1" dirty="0"/>
              <a:t>RÉZO</a:t>
            </a:r>
            <a:endParaRPr lang="en-US" sz="1400" dirty="0"/>
          </a:p>
          <a:p>
            <a:pPr defTabSz="914400">
              <a:lnSpc>
                <a:spcPct val="90000"/>
              </a:lnSpc>
              <a:spcAft>
                <a:spcPts val="600"/>
              </a:spcAft>
            </a:pPr>
            <a:r>
              <a:rPr lang="en-US" sz="1400" b="1" dirty="0"/>
              <a:t>Afrique au </a:t>
            </a:r>
            <a:r>
              <a:rPr lang="en-US" sz="1400" b="1" dirty="0" err="1"/>
              <a:t>Féminin</a:t>
            </a:r>
            <a:endParaRPr lang="en-US" sz="1400" dirty="0"/>
          </a:p>
          <a:p>
            <a:pPr defTabSz="914400">
              <a:lnSpc>
                <a:spcPct val="90000"/>
              </a:lnSpc>
              <a:spcAft>
                <a:spcPts val="600"/>
              </a:spcAft>
            </a:pPr>
            <a:r>
              <a:rPr lang="en-US" sz="1400" b="1" dirty="0" err="1"/>
              <a:t>L’Agence</a:t>
            </a:r>
            <a:r>
              <a:rPr lang="en-US" sz="1400" b="1" dirty="0"/>
              <a:t> On </a:t>
            </a:r>
            <a:r>
              <a:rPr lang="en-US" sz="1400" b="1" dirty="0" err="1"/>
              <a:t>est</a:t>
            </a:r>
            <a:r>
              <a:rPr lang="en-US" sz="1400" b="1" dirty="0"/>
              <a:t> </a:t>
            </a:r>
            <a:r>
              <a:rPr lang="en-US" sz="1400" b="1" dirty="0" err="1"/>
              <a:t>là</a:t>
            </a:r>
            <a:r>
              <a:rPr lang="en-US" sz="1400" b="1" dirty="0"/>
              <a:t>!</a:t>
            </a:r>
            <a:endParaRPr lang="en-US" sz="1400" dirty="0"/>
          </a:p>
          <a:p>
            <a:pPr defTabSz="914400">
              <a:lnSpc>
                <a:spcPct val="90000"/>
              </a:lnSpc>
              <a:spcAft>
                <a:spcPts val="600"/>
              </a:spcAft>
            </a:pPr>
            <a:r>
              <a:rPr lang="en-US" sz="1400" b="1" dirty="0"/>
              <a:t>Montreal Women’s Groups Table</a:t>
            </a:r>
            <a:endParaRPr lang="en-US" sz="1400" dirty="0"/>
          </a:p>
          <a:p>
            <a:pPr defTabSz="914400">
              <a:lnSpc>
                <a:spcPct val="90000"/>
              </a:lnSpc>
              <a:spcAft>
                <a:spcPts val="600"/>
              </a:spcAft>
            </a:pPr>
            <a:r>
              <a:rPr lang="en-US" sz="1400" b="1" dirty="0"/>
              <a:t>LGBTQ+ Community Center of Montreal</a:t>
            </a:r>
            <a:endParaRPr lang="en-US" sz="1400" dirty="0"/>
          </a:p>
          <a:p>
            <a:pPr defTabSz="914400">
              <a:lnSpc>
                <a:spcPct val="90000"/>
              </a:lnSpc>
              <a:spcAft>
                <a:spcPts val="600"/>
              </a:spcAft>
            </a:pPr>
            <a:r>
              <a:rPr lang="en-US" sz="1400" b="1" dirty="0"/>
              <a:t>Women’s Center of Plateau Mont-Royal</a:t>
            </a:r>
            <a:endParaRPr lang="en-US" sz="1400" dirty="0"/>
          </a:p>
          <a:p>
            <a:pPr defTabSz="914400">
              <a:lnSpc>
                <a:spcPct val="90000"/>
              </a:lnSpc>
              <a:spcAft>
                <a:spcPts val="600"/>
              </a:spcAft>
            </a:pPr>
            <a:r>
              <a:rPr lang="en-US" sz="1400" b="1" dirty="0"/>
              <a:t>Congolese Community Center of Montreal</a:t>
            </a:r>
            <a:endParaRPr lang="en-US" sz="1400" dirty="0"/>
          </a:p>
          <a:p>
            <a:pPr defTabSz="914400">
              <a:lnSpc>
                <a:spcPct val="90000"/>
              </a:lnSpc>
              <a:spcAft>
                <a:spcPts val="600"/>
              </a:spcAft>
            </a:pPr>
            <a:r>
              <a:rPr lang="en-US" sz="1400" b="1" dirty="0"/>
              <a:t>…</a:t>
            </a:r>
            <a:endParaRPr lang="en-US" sz="1400" dirty="0"/>
          </a:p>
        </p:txBody>
      </p:sp>
      <p:sp>
        <p:nvSpPr>
          <p:cNvPr id="9" name="Slide Number Placeholder 8">
            <a:extLst>
              <a:ext uri="{FF2B5EF4-FFF2-40B4-BE49-F238E27FC236}">
                <a16:creationId xmlns:a16="http://schemas.microsoft.com/office/drawing/2014/main" id="{17A85B2D-4EEC-D2F4-90CD-BB09860683A0}"/>
              </a:ext>
            </a:extLst>
          </p:cNvPr>
          <p:cNvSpPr>
            <a:spLocks noGrp="1"/>
          </p:cNvSpPr>
          <p:nvPr>
            <p:ph type="sldNum" sz="quarter" idx="12"/>
          </p:nvPr>
        </p:nvSpPr>
        <p:spPr/>
        <p:txBody>
          <a:bodyPr/>
          <a:lstStyle/>
          <a:p>
            <a:fld id="{EF8F7B77-FF1E-4E09-8B1B-736F89395D76}" type="slidenum">
              <a:rPr lang="en-US" smtClean="0"/>
              <a:t>6</a:t>
            </a:fld>
            <a:endParaRPr lang="en-US"/>
          </a:p>
        </p:txBody>
      </p:sp>
      <p:sp>
        <p:nvSpPr>
          <p:cNvPr id="2" name="TextBox 1">
            <a:extLst>
              <a:ext uri="{FF2B5EF4-FFF2-40B4-BE49-F238E27FC236}">
                <a16:creationId xmlns:a16="http://schemas.microsoft.com/office/drawing/2014/main" id="{134B2654-5A4B-8982-769A-50116C6286A6}"/>
              </a:ext>
            </a:extLst>
          </p:cNvPr>
          <p:cNvSpPr txBox="1"/>
          <p:nvPr/>
        </p:nvSpPr>
        <p:spPr>
          <a:xfrm>
            <a:off x="4571022" y="5273794"/>
            <a:ext cx="2705081" cy="830997"/>
          </a:xfrm>
          <a:prstGeom prst="rect">
            <a:avLst/>
          </a:prstGeom>
          <a:noFill/>
        </p:spPr>
        <p:txBody>
          <a:bodyPr wrap="square" rtlCol="0">
            <a:spAutoFit/>
          </a:bodyPr>
          <a:lstStyle/>
          <a:p>
            <a:r>
              <a:rPr lang="en-CA" sz="2400" b="1" dirty="0">
                <a:ln>
                  <a:solidFill>
                    <a:schemeClr val="bg2">
                      <a:lumMod val="20000"/>
                      <a:lumOff val="80000"/>
                    </a:schemeClr>
                  </a:solidFill>
                </a:ln>
                <a:solidFill>
                  <a:schemeClr val="tx1">
                    <a:lumMod val="75000"/>
                  </a:schemeClr>
                </a:solidFill>
                <a:latin typeface="Work Sans" pitchFamily="2" charset="77"/>
              </a:rPr>
              <a:t>30+ Community Organizations</a:t>
            </a:r>
            <a:endParaRPr lang="fr" sz="2400" b="1" dirty="0">
              <a:ln>
                <a:solidFill>
                  <a:schemeClr val="bg2">
                    <a:lumMod val="20000"/>
                    <a:lumOff val="80000"/>
                  </a:schemeClr>
                </a:solidFill>
              </a:ln>
              <a:solidFill>
                <a:schemeClr val="tx1">
                  <a:lumMod val="75000"/>
                </a:schemeClr>
              </a:solidFill>
              <a:latin typeface="Work Sans" pitchFamily="2" charset="77"/>
            </a:endParaRPr>
          </a:p>
        </p:txBody>
      </p:sp>
    </p:spTree>
    <p:extLst>
      <p:ext uri="{BB962C8B-B14F-4D97-AF65-F5344CB8AC3E}">
        <p14:creationId xmlns:p14="http://schemas.microsoft.com/office/powerpoint/2010/main" val="37391053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A7BBA-F383-C9CF-C01B-FB6174B13E43}"/>
            </a:ext>
          </a:extLst>
        </p:cNvPr>
        <p:cNvGrpSpPr/>
        <p:nvPr/>
      </p:nvGrpSpPr>
      <p:grpSpPr>
        <a:xfrm>
          <a:off x="0" y="0"/>
          <a:ext cx="0" cy="0"/>
          <a:chOff x="0" y="0"/>
          <a:chExt cx="0" cy="0"/>
        </a:xfrm>
      </p:grpSpPr>
      <p:pic>
        <p:nvPicPr>
          <p:cNvPr id="6" name="Picture 5" descr="A room with tables and chairs&#10;&#10;Description automatically generated">
            <a:extLst>
              <a:ext uri="{FF2B5EF4-FFF2-40B4-BE49-F238E27FC236}">
                <a16:creationId xmlns:a16="http://schemas.microsoft.com/office/drawing/2014/main" id="{FCDF6788-1A8C-0658-8EC0-7BE61E10745F}"/>
              </a:ext>
            </a:extLst>
          </p:cNvPr>
          <p:cNvPicPr>
            <a:picLocks noChangeAspect="1"/>
          </p:cNvPicPr>
          <p:nvPr/>
        </p:nvPicPr>
        <p:blipFill>
          <a:blip r:embed="rId3"/>
          <a:srcRect l="25842" r="15769" b="2"/>
          <a:stretch/>
        </p:blipFill>
        <p:spPr>
          <a:xfrm>
            <a:off x="4772525" y="557189"/>
            <a:ext cx="7097742" cy="5743616"/>
          </a:xfrm>
          <a:prstGeom prst="rect">
            <a:avLst/>
          </a:prstGeom>
        </p:spPr>
      </p:pic>
      <p:pic>
        <p:nvPicPr>
          <p:cNvPr id="3" name="Picture 2" descr="A group of people working on computers&#10;&#10;Description automatically generated">
            <a:extLst>
              <a:ext uri="{FF2B5EF4-FFF2-40B4-BE49-F238E27FC236}">
                <a16:creationId xmlns:a16="http://schemas.microsoft.com/office/drawing/2014/main" id="{BA582946-D842-728B-3F44-2F029EDCF967}"/>
              </a:ext>
            </a:extLst>
          </p:cNvPr>
          <p:cNvPicPr>
            <a:picLocks noChangeAspect="1"/>
          </p:cNvPicPr>
          <p:nvPr/>
        </p:nvPicPr>
        <p:blipFill>
          <a:blip r:embed="rId4"/>
          <a:stretch>
            <a:fillRect/>
          </a:stretch>
        </p:blipFill>
        <p:spPr>
          <a:xfrm>
            <a:off x="321733" y="557189"/>
            <a:ext cx="4307712" cy="5743616"/>
          </a:xfrm>
          <a:prstGeom prst="rect">
            <a:avLst/>
          </a:prstGeom>
        </p:spPr>
      </p:pic>
      <p:sp>
        <p:nvSpPr>
          <p:cNvPr id="2" name="TextBox 1">
            <a:extLst>
              <a:ext uri="{FF2B5EF4-FFF2-40B4-BE49-F238E27FC236}">
                <a16:creationId xmlns:a16="http://schemas.microsoft.com/office/drawing/2014/main" id="{B438BF2F-16E6-134E-3A2B-0C345283DEA3}"/>
              </a:ext>
            </a:extLst>
          </p:cNvPr>
          <p:cNvSpPr txBox="1"/>
          <p:nvPr/>
        </p:nvSpPr>
        <p:spPr>
          <a:xfrm>
            <a:off x="2664480" y="545967"/>
            <a:ext cx="6863039" cy="923330"/>
          </a:xfrm>
          <a:custGeom>
            <a:avLst/>
            <a:gdLst>
              <a:gd name="connsiteX0" fmla="*/ 0 w 6863039"/>
              <a:gd name="connsiteY0" fmla="*/ 0 h 923330"/>
              <a:gd name="connsiteX1" fmla="*/ 617674 w 6863039"/>
              <a:gd name="connsiteY1" fmla="*/ 0 h 923330"/>
              <a:gd name="connsiteX2" fmla="*/ 1098086 w 6863039"/>
              <a:gd name="connsiteY2" fmla="*/ 0 h 923330"/>
              <a:gd name="connsiteX3" fmla="*/ 1921651 w 6863039"/>
              <a:gd name="connsiteY3" fmla="*/ 0 h 923330"/>
              <a:gd name="connsiteX4" fmla="*/ 2539324 w 6863039"/>
              <a:gd name="connsiteY4" fmla="*/ 0 h 923330"/>
              <a:gd name="connsiteX5" fmla="*/ 3156998 w 6863039"/>
              <a:gd name="connsiteY5" fmla="*/ 0 h 923330"/>
              <a:gd name="connsiteX6" fmla="*/ 3980563 w 6863039"/>
              <a:gd name="connsiteY6" fmla="*/ 0 h 923330"/>
              <a:gd name="connsiteX7" fmla="*/ 4529606 w 6863039"/>
              <a:gd name="connsiteY7" fmla="*/ 0 h 923330"/>
              <a:gd name="connsiteX8" fmla="*/ 5353170 w 6863039"/>
              <a:gd name="connsiteY8" fmla="*/ 0 h 923330"/>
              <a:gd name="connsiteX9" fmla="*/ 6176735 w 6863039"/>
              <a:gd name="connsiteY9" fmla="*/ 0 h 923330"/>
              <a:gd name="connsiteX10" fmla="*/ 6863039 w 6863039"/>
              <a:gd name="connsiteY10" fmla="*/ 0 h 923330"/>
              <a:gd name="connsiteX11" fmla="*/ 6863039 w 6863039"/>
              <a:gd name="connsiteY11" fmla="*/ 480132 h 923330"/>
              <a:gd name="connsiteX12" fmla="*/ 6863039 w 6863039"/>
              <a:gd name="connsiteY12" fmla="*/ 923330 h 923330"/>
              <a:gd name="connsiteX13" fmla="*/ 6382626 w 6863039"/>
              <a:gd name="connsiteY13" fmla="*/ 923330 h 923330"/>
              <a:gd name="connsiteX14" fmla="*/ 5559062 w 6863039"/>
              <a:gd name="connsiteY14" fmla="*/ 923330 h 923330"/>
              <a:gd name="connsiteX15" fmla="*/ 5010018 w 6863039"/>
              <a:gd name="connsiteY15" fmla="*/ 923330 h 923330"/>
              <a:gd name="connsiteX16" fmla="*/ 4323715 w 6863039"/>
              <a:gd name="connsiteY16" fmla="*/ 923330 h 923330"/>
              <a:gd name="connsiteX17" fmla="*/ 3500150 w 6863039"/>
              <a:gd name="connsiteY17" fmla="*/ 923330 h 923330"/>
              <a:gd name="connsiteX18" fmla="*/ 2813846 w 6863039"/>
              <a:gd name="connsiteY18" fmla="*/ 923330 h 923330"/>
              <a:gd name="connsiteX19" fmla="*/ 2333433 w 6863039"/>
              <a:gd name="connsiteY19" fmla="*/ 923330 h 923330"/>
              <a:gd name="connsiteX20" fmla="*/ 1784390 w 6863039"/>
              <a:gd name="connsiteY20" fmla="*/ 923330 h 923330"/>
              <a:gd name="connsiteX21" fmla="*/ 960825 w 6863039"/>
              <a:gd name="connsiteY21" fmla="*/ 923330 h 923330"/>
              <a:gd name="connsiteX22" fmla="*/ 0 w 6863039"/>
              <a:gd name="connsiteY22" fmla="*/ 923330 h 923330"/>
              <a:gd name="connsiteX23" fmla="*/ 0 w 6863039"/>
              <a:gd name="connsiteY23" fmla="*/ 480132 h 923330"/>
              <a:gd name="connsiteX24" fmla="*/ 0 w 6863039"/>
              <a:gd name="connsiteY2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63039" h="923330" extrusionOk="0">
                <a:moveTo>
                  <a:pt x="0" y="0"/>
                </a:moveTo>
                <a:cubicBezTo>
                  <a:pt x="225734" y="3212"/>
                  <a:pt x="402003" y="-26639"/>
                  <a:pt x="617674" y="0"/>
                </a:cubicBezTo>
                <a:cubicBezTo>
                  <a:pt x="833345" y="26639"/>
                  <a:pt x="858182" y="-19201"/>
                  <a:pt x="1098086" y="0"/>
                </a:cubicBezTo>
                <a:cubicBezTo>
                  <a:pt x="1337990" y="19201"/>
                  <a:pt x="1623521" y="19600"/>
                  <a:pt x="1921651" y="0"/>
                </a:cubicBezTo>
                <a:cubicBezTo>
                  <a:pt x="2219781" y="-19600"/>
                  <a:pt x="2371922" y="-26814"/>
                  <a:pt x="2539324" y="0"/>
                </a:cubicBezTo>
                <a:cubicBezTo>
                  <a:pt x="2706726" y="26814"/>
                  <a:pt x="3019746" y="-5955"/>
                  <a:pt x="3156998" y="0"/>
                </a:cubicBezTo>
                <a:cubicBezTo>
                  <a:pt x="3294250" y="5955"/>
                  <a:pt x="3664169" y="-12493"/>
                  <a:pt x="3980563" y="0"/>
                </a:cubicBezTo>
                <a:cubicBezTo>
                  <a:pt x="4296958" y="12493"/>
                  <a:pt x="4337738" y="-6285"/>
                  <a:pt x="4529606" y="0"/>
                </a:cubicBezTo>
                <a:cubicBezTo>
                  <a:pt x="4721474" y="6285"/>
                  <a:pt x="5174693" y="11960"/>
                  <a:pt x="5353170" y="0"/>
                </a:cubicBezTo>
                <a:cubicBezTo>
                  <a:pt x="5531647" y="-11960"/>
                  <a:pt x="5907156" y="-40896"/>
                  <a:pt x="6176735" y="0"/>
                </a:cubicBezTo>
                <a:cubicBezTo>
                  <a:pt x="6446315" y="40896"/>
                  <a:pt x="6656544" y="15464"/>
                  <a:pt x="6863039" y="0"/>
                </a:cubicBezTo>
                <a:cubicBezTo>
                  <a:pt x="6859981" y="219931"/>
                  <a:pt x="6845340" y="331858"/>
                  <a:pt x="6863039" y="480132"/>
                </a:cubicBezTo>
                <a:cubicBezTo>
                  <a:pt x="6880738" y="628406"/>
                  <a:pt x="6871039" y="738099"/>
                  <a:pt x="6863039" y="923330"/>
                </a:cubicBezTo>
                <a:cubicBezTo>
                  <a:pt x="6669296" y="914098"/>
                  <a:pt x="6567993" y="923037"/>
                  <a:pt x="6382626" y="923330"/>
                </a:cubicBezTo>
                <a:cubicBezTo>
                  <a:pt x="6197259" y="923623"/>
                  <a:pt x="5743354" y="887087"/>
                  <a:pt x="5559062" y="923330"/>
                </a:cubicBezTo>
                <a:cubicBezTo>
                  <a:pt x="5374770" y="959573"/>
                  <a:pt x="5201550" y="941052"/>
                  <a:pt x="5010018" y="923330"/>
                </a:cubicBezTo>
                <a:cubicBezTo>
                  <a:pt x="4818486" y="905608"/>
                  <a:pt x="4485555" y="946888"/>
                  <a:pt x="4323715" y="923330"/>
                </a:cubicBezTo>
                <a:cubicBezTo>
                  <a:pt x="4161875" y="899772"/>
                  <a:pt x="3682956" y="900228"/>
                  <a:pt x="3500150" y="923330"/>
                </a:cubicBezTo>
                <a:cubicBezTo>
                  <a:pt x="3317345" y="946432"/>
                  <a:pt x="3116435" y="945848"/>
                  <a:pt x="2813846" y="923330"/>
                </a:cubicBezTo>
                <a:cubicBezTo>
                  <a:pt x="2511257" y="900812"/>
                  <a:pt x="2509440" y="918901"/>
                  <a:pt x="2333433" y="923330"/>
                </a:cubicBezTo>
                <a:cubicBezTo>
                  <a:pt x="2157426" y="927759"/>
                  <a:pt x="1928083" y="909066"/>
                  <a:pt x="1784390" y="923330"/>
                </a:cubicBezTo>
                <a:cubicBezTo>
                  <a:pt x="1640697" y="937594"/>
                  <a:pt x="1236195" y="958363"/>
                  <a:pt x="960825" y="923330"/>
                </a:cubicBezTo>
                <a:cubicBezTo>
                  <a:pt x="685455" y="888297"/>
                  <a:pt x="400565" y="893009"/>
                  <a:pt x="0" y="923330"/>
                </a:cubicBezTo>
                <a:cubicBezTo>
                  <a:pt x="-21776" y="822428"/>
                  <a:pt x="-16066" y="629064"/>
                  <a:pt x="0" y="480132"/>
                </a:cubicBezTo>
                <a:cubicBezTo>
                  <a:pt x="16066" y="331200"/>
                  <a:pt x="9191" y="194430"/>
                  <a:pt x="0" y="0"/>
                </a:cubicBezTo>
                <a:close/>
              </a:path>
            </a:pathLst>
          </a:custGeom>
          <a:noFill/>
          <a:ln w="762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5400" b="1" dirty="0">
                <a:solidFill>
                  <a:schemeClr val="bg1"/>
                </a:solidFill>
                <a:highlight>
                  <a:srgbClr val="808080"/>
                </a:highlight>
                <a:latin typeface="Inter"/>
              </a:rPr>
              <a:t>Participatory Approach</a:t>
            </a:r>
            <a:endParaRPr kumimoji="0" lang="fr" sz="2400" b="1" i="0" u="none" strike="noStrike" kern="1200" cap="none" spc="0" normalizeH="0" baseline="0" noProof="0" dirty="0">
              <a:ln>
                <a:noFill/>
              </a:ln>
              <a:solidFill>
                <a:schemeClr val="bg1"/>
              </a:solidFill>
              <a:effectLst/>
              <a:highlight>
                <a:srgbClr val="808080"/>
              </a:highligh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CB4CFBB-BF5F-84A3-1D35-E5A1B2549598}"/>
              </a:ext>
            </a:extLst>
          </p:cNvPr>
          <p:cNvSpPr>
            <a:spLocks noGrp="1"/>
          </p:cNvSpPr>
          <p:nvPr>
            <p:ph type="sldNum" sz="quarter" idx="12"/>
          </p:nvPr>
        </p:nvSpPr>
        <p:spPr/>
        <p:txBody>
          <a:bodyPr/>
          <a:lstStyle/>
          <a:p>
            <a:fld id="{EF8F7B77-FF1E-4E09-8B1B-736F89395D76}" type="slidenum">
              <a:rPr lang="en-US" smtClean="0"/>
              <a:t>7</a:t>
            </a:fld>
            <a:endParaRPr lang="en-US"/>
          </a:p>
        </p:txBody>
      </p:sp>
    </p:spTree>
    <p:extLst>
      <p:ext uri="{BB962C8B-B14F-4D97-AF65-F5344CB8AC3E}">
        <p14:creationId xmlns:p14="http://schemas.microsoft.com/office/powerpoint/2010/main" val="4118359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BEA2CF-6FF0-C968-3F1E-87B43B76E692}"/>
              </a:ext>
            </a:extLst>
          </p:cNvPr>
          <p:cNvPicPr>
            <a:picLocks noChangeAspect="1"/>
          </p:cNvPicPr>
          <p:nvPr/>
        </p:nvPicPr>
        <p:blipFill>
          <a:blip r:embed="rId3"/>
          <a:stretch>
            <a:fillRect/>
          </a:stretch>
        </p:blipFill>
        <p:spPr>
          <a:xfrm>
            <a:off x="0" y="0"/>
            <a:ext cx="12192000" cy="6858000"/>
          </a:xfrm>
          <a:prstGeom prst="rect">
            <a:avLst/>
          </a:prstGeom>
        </p:spPr>
      </p:pic>
      <p:sp>
        <p:nvSpPr>
          <p:cNvPr id="15" name="Slide Number Placeholder 14">
            <a:extLst>
              <a:ext uri="{FF2B5EF4-FFF2-40B4-BE49-F238E27FC236}">
                <a16:creationId xmlns:a16="http://schemas.microsoft.com/office/drawing/2014/main" id="{3814B8F1-F508-57F0-9876-92B71B8D1918}"/>
              </a:ext>
            </a:extLst>
          </p:cNvPr>
          <p:cNvSpPr>
            <a:spLocks noGrp="1"/>
          </p:cNvSpPr>
          <p:nvPr>
            <p:ph type="sldNum" sz="quarter" idx="12"/>
          </p:nvPr>
        </p:nvSpPr>
        <p:spPr/>
        <p:txBody>
          <a:bodyPr/>
          <a:lstStyle/>
          <a:p>
            <a:fld id="{EF8F7B77-FF1E-4E09-8B1B-736F89395D76}" type="slidenum">
              <a:rPr lang="en-US" smtClean="0"/>
              <a:t>8</a:t>
            </a:fld>
            <a:endParaRPr lang="en-US"/>
          </a:p>
        </p:txBody>
      </p:sp>
    </p:spTree>
    <p:extLst>
      <p:ext uri="{BB962C8B-B14F-4D97-AF65-F5344CB8AC3E}">
        <p14:creationId xmlns:p14="http://schemas.microsoft.com/office/powerpoint/2010/main" val="386075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8ED"/>
        </a:solidFill>
        <a:effectLst/>
      </p:bgPr>
    </p:bg>
    <p:spTree>
      <p:nvGrpSpPr>
        <p:cNvPr id="1" name=""/>
        <p:cNvGrpSpPr/>
        <p:nvPr/>
      </p:nvGrpSpPr>
      <p:grpSpPr>
        <a:xfrm>
          <a:off x="0" y="0"/>
          <a:ext cx="0" cy="0"/>
          <a:chOff x="0" y="0"/>
          <a:chExt cx="0" cy="0"/>
        </a:xfrm>
      </p:grpSpPr>
      <p:pic>
        <p:nvPicPr>
          <p:cNvPr id="9" name="Picture 8" descr="A diagram of a diagram&#10;&#10;AI-generated content may be incorrect.">
            <a:extLst>
              <a:ext uri="{FF2B5EF4-FFF2-40B4-BE49-F238E27FC236}">
                <a16:creationId xmlns:a16="http://schemas.microsoft.com/office/drawing/2014/main" id="{5AB97169-22BD-FA15-F782-83BF683352C2}"/>
              </a:ext>
            </a:extLst>
          </p:cNvPr>
          <p:cNvPicPr>
            <a:picLocks noChangeAspect="1"/>
          </p:cNvPicPr>
          <p:nvPr/>
        </p:nvPicPr>
        <p:blipFill>
          <a:blip r:embed="rId3"/>
          <a:srcRect b="12543"/>
          <a:stretch>
            <a:fillRect/>
          </a:stretch>
        </p:blipFill>
        <p:spPr>
          <a:xfrm>
            <a:off x="1855572" y="899981"/>
            <a:ext cx="8480855" cy="4944766"/>
          </a:xfrm>
          <a:prstGeom prst="rect">
            <a:avLst/>
          </a:prstGeom>
        </p:spPr>
      </p:pic>
      <p:pic>
        <p:nvPicPr>
          <p:cNvPr id="12" name="Picture 11" descr="A small courtyard with a bench and plants&#10;&#10;Description automatically generated">
            <a:extLst>
              <a:ext uri="{FF2B5EF4-FFF2-40B4-BE49-F238E27FC236}">
                <a16:creationId xmlns:a16="http://schemas.microsoft.com/office/drawing/2014/main" id="{AB1B4D9E-3EC5-B40E-D306-48F1A24FD9E6}"/>
              </a:ext>
            </a:extLst>
          </p:cNvPr>
          <p:cNvPicPr>
            <a:picLocks noChangeAspect="1"/>
          </p:cNvPicPr>
          <p:nvPr/>
        </p:nvPicPr>
        <p:blipFill>
          <a:blip r:embed="rId4"/>
          <a:stretch>
            <a:fillRect/>
          </a:stretch>
        </p:blipFill>
        <p:spPr>
          <a:xfrm>
            <a:off x="577229" y="773023"/>
            <a:ext cx="5486035" cy="5486035"/>
          </a:xfrm>
          <a:prstGeom prst="rect">
            <a:avLst/>
          </a:prstGeom>
        </p:spPr>
      </p:pic>
      <p:pic>
        <p:nvPicPr>
          <p:cNvPr id="13" name="Picture 12" descr="A courtyard with a bench and trees&#10;&#10;Description automatically generated">
            <a:extLst>
              <a:ext uri="{FF2B5EF4-FFF2-40B4-BE49-F238E27FC236}">
                <a16:creationId xmlns:a16="http://schemas.microsoft.com/office/drawing/2014/main" id="{9F12AFAF-5E90-563B-8A3F-B3907ECBB039}"/>
              </a:ext>
            </a:extLst>
          </p:cNvPr>
          <p:cNvPicPr>
            <a:picLocks noChangeAspect="1"/>
          </p:cNvPicPr>
          <p:nvPr/>
        </p:nvPicPr>
        <p:blipFill>
          <a:blip r:embed="rId5"/>
          <a:stretch>
            <a:fillRect/>
          </a:stretch>
        </p:blipFill>
        <p:spPr>
          <a:xfrm>
            <a:off x="6096000" y="783136"/>
            <a:ext cx="5486035" cy="5486035"/>
          </a:xfrm>
          <a:prstGeom prst="rect">
            <a:avLst/>
          </a:prstGeom>
        </p:spPr>
      </p:pic>
      <p:sp>
        <p:nvSpPr>
          <p:cNvPr id="14" name="Google Shape;146;p27">
            <a:extLst>
              <a:ext uri="{FF2B5EF4-FFF2-40B4-BE49-F238E27FC236}">
                <a16:creationId xmlns:a16="http://schemas.microsoft.com/office/drawing/2014/main" id="{0DACE8CD-1CF5-B003-02AE-1ED182B29CB2}"/>
              </a:ext>
            </a:extLst>
          </p:cNvPr>
          <p:cNvSpPr txBox="1">
            <a:spLocks/>
          </p:cNvSpPr>
          <p:nvPr/>
        </p:nvSpPr>
        <p:spPr>
          <a:xfrm>
            <a:off x="9164549" y="6182096"/>
            <a:ext cx="2757616" cy="919752"/>
          </a:xfrm>
          <a:prstGeom prst="rect">
            <a:avLst/>
          </a:prstGeom>
        </p:spPr>
        <p:txBody>
          <a:bodyPr spcFirstLastPara="1" vert="horz" wrap="square" lIns="121900" tIns="121900" rIns="121900" bIns="121900"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CA" sz="2400" dirty="0">
                <a:solidFill>
                  <a:srgbClr val="0070C0"/>
                </a:solidFill>
                <a:latin typeface="Roboto Black"/>
                <a:ea typeface="Roboto Black"/>
                <a:cs typeface="Roboto Black"/>
                <a:sym typeface="Roboto Black"/>
              </a:rPr>
              <a:t>After: </a:t>
            </a:r>
            <a:r>
              <a:rPr lang="en-CA" sz="2400" dirty="0" err="1">
                <a:solidFill>
                  <a:srgbClr val="0070C0"/>
                </a:solidFill>
                <a:latin typeface="Roboto Black"/>
                <a:ea typeface="Roboto Black"/>
                <a:cs typeface="Roboto Black"/>
                <a:sym typeface="Roboto Black"/>
              </a:rPr>
              <a:t>WeDesign</a:t>
            </a:r>
            <a:r>
              <a:rPr lang="en-CA" sz="2400" dirty="0">
                <a:solidFill>
                  <a:srgbClr val="0070C0"/>
                </a:solidFill>
                <a:latin typeface="Roboto Black"/>
                <a:ea typeface="Roboto Black"/>
                <a:cs typeface="Roboto Black"/>
                <a:sym typeface="Roboto Black"/>
              </a:rPr>
              <a:t>+</a:t>
            </a:r>
            <a:endParaRPr kumimoji="0" lang="en-CA" sz="2400" b="0" i="0" u="none" strike="noStrike" kern="1200" cap="none" spc="0" normalizeH="0" baseline="0" noProof="0" dirty="0">
              <a:ln>
                <a:noFill/>
              </a:ln>
              <a:solidFill>
                <a:srgbClr val="0070C0"/>
              </a:solidFill>
              <a:effectLst/>
              <a:uLnTx/>
              <a:uFillTx/>
              <a:latin typeface="Roboto Black"/>
              <a:ea typeface="Roboto Black"/>
              <a:cs typeface="Roboto Black"/>
              <a:sym typeface="Roboto Black"/>
            </a:endParaRPr>
          </a:p>
        </p:txBody>
      </p:sp>
      <p:sp>
        <p:nvSpPr>
          <p:cNvPr id="15" name="Google Shape;146;p27">
            <a:extLst>
              <a:ext uri="{FF2B5EF4-FFF2-40B4-BE49-F238E27FC236}">
                <a16:creationId xmlns:a16="http://schemas.microsoft.com/office/drawing/2014/main" id="{C062CD16-5387-1F1E-B69E-863FA2AD0E3A}"/>
              </a:ext>
            </a:extLst>
          </p:cNvPr>
          <p:cNvSpPr txBox="1">
            <a:spLocks noGrp="1"/>
          </p:cNvSpPr>
          <p:nvPr>
            <p:ph type="title"/>
          </p:nvPr>
        </p:nvSpPr>
        <p:spPr>
          <a:xfrm>
            <a:off x="420148" y="6171983"/>
            <a:ext cx="1383600" cy="797635"/>
          </a:xfrm>
          <a:prstGeom prst="rect">
            <a:avLst/>
          </a:prstGeom>
        </p:spPr>
        <p:txBody>
          <a:bodyPr spcFirstLastPara="1" vert="horz" wrap="square" lIns="121900" tIns="121900" rIns="121900" bIns="121900" rtlCol="0" anchor="t" anchorCtr="0">
            <a:normAutofit/>
          </a:bodyPr>
          <a:lstStyle/>
          <a:p>
            <a:r>
              <a:rPr lang="en-CA" sz="2300" dirty="0">
                <a:solidFill>
                  <a:srgbClr val="0070C0"/>
                </a:solidFill>
                <a:latin typeface="Roboto Black"/>
                <a:ea typeface="Roboto Black"/>
                <a:cs typeface="Roboto Black"/>
                <a:sym typeface="Roboto Black"/>
              </a:rPr>
              <a:t>Before</a:t>
            </a:r>
            <a:endParaRPr lang="en-CA" sz="2300" noProof="0" dirty="0">
              <a:solidFill>
                <a:srgbClr val="0070C0"/>
              </a:solidFill>
              <a:latin typeface="Roboto Black"/>
              <a:ea typeface="Roboto Black"/>
              <a:cs typeface="Roboto Black"/>
              <a:sym typeface="Roboto Black"/>
            </a:endParaRPr>
          </a:p>
        </p:txBody>
      </p:sp>
      <p:sp>
        <p:nvSpPr>
          <p:cNvPr id="16" name="TextBox 15">
            <a:extLst>
              <a:ext uri="{FF2B5EF4-FFF2-40B4-BE49-F238E27FC236}">
                <a16:creationId xmlns:a16="http://schemas.microsoft.com/office/drawing/2014/main" id="{A5BFA920-44CD-3A6B-ECEB-9802681C3BB8}"/>
              </a:ext>
            </a:extLst>
          </p:cNvPr>
          <p:cNvSpPr txBox="1"/>
          <p:nvPr/>
        </p:nvSpPr>
        <p:spPr>
          <a:xfrm>
            <a:off x="2786970" y="244879"/>
            <a:ext cx="6663846" cy="400110"/>
          </a:xfrm>
          <a:prstGeom prst="rect">
            <a:avLst/>
          </a:prstGeom>
          <a:noFill/>
        </p:spPr>
        <p:txBody>
          <a:bodyPr wrap="square">
            <a:spAutoFit/>
          </a:bodyPr>
          <a:lstStyle/>
          <a:p>
            <a:pPr marL="11113" rtl="0">
              <a:spcBef>
                <a:spcPts val="1200"/>
              </a:spcBef>
              <a:spcAft>
                <a:spcPts val="1200"/>
              </a:spcAft>
            </a:pPr>
            <a:r>
              <a:rPr lang="en-CA" sz="2000" b="0" i="1" u="none" strike="noStrike" noProof="0" dirty="0">
                <a:effectLst/>
                <a:latin typeface="Roboto" panose="02000000000000000000" pitchFamily="2" charset="0"/>
                <a:ea typeface="Roboto" panose="02000000000000000000" pitchFamily="2" charset="0"/>
                <a:cs typeface="Roboto" panose="02000000000000000000" pitchFamily="2" charset="0"/>
              </a:rPr>
              <a:t>"A quiet, inclusive meditation garden in a busy urban area."</a:t>
            </a:r>
            <a:endParaRPr lang="en-CA" sz="2000" b="0" i="1" noProof="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129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18771</TotalTime>
  <Words>1798</Words>
  <Application>Microsoft Macintosh PowerPoint</Application>
  <PresentationFormat>Widescreen</PresentationFormat>
  <Paragraphs>258</Paragraphs>
  <Slides>24</Slides>
  <Notes>24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24</vt:i4>
      </vt:variant>
    </vt:vector>
  </HeadingPairs>
  <TitlesOfParts>
    <vt:vector size="38" baseType="lpstr">
      <vt:lpstr>Aptos</vt:lpstr>
      <vt:lpstr>Aptos Display</vt:lpstr>
      <vt:lpstr>Arial</vt:lpstr>
      <vt:lpstr>Calibri</vt:lpstr>
      <vt:lpstr>Calibri Light</vt:lpstr>
      <vt:lpstr>Futura Medium</vt:lpstr>
      <vt:lpstr>Inter</vt:lpstr>
      <vt:lpstr>Roboto</vt:lpstr>
      <vt:lpstr>Roboto Black</vt:lpstr>
      <vt:lpstr>Roboto Thin</vt:lpstr>
      <vt:lpstr>Work Sans</vt:lpstr>
      <vt:lpstr>Work Sans Medium</vt:lpstr>
      <vt:lpstr>1_Office Theme</vt:lpstr>
      <vt:lpstr>Office Theme</vt:lpstr>
      <vt:lpstr>PowerPoint Presentation</vt:lpstr>
      <vt:lpstr>PowerPoint Presentation</vt:lpstr>
      <vt:lpstr>PowerPoint Presentation</vt:lpstr>
      <vt:lpstr>PowerPoint Presentation</vt:lpstr>
      <vt:lpstr>There are systemic barriers preventing public spaces from reflecting the genuine and collective needs of those inhabiting these environments </vt:lpstr>
      <vt:lpstr>PowerPoint Presentation</vt:lpstr>
      <vt:lpstr>PowerPoint Presentation</vt:lpstr>
      <vt:lpstr>PowerPoint Presentation</vt:lpstr>
      <vt:lpstr>Before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Rashid Ahmad Mushkani</dc:creator>
  <cp:lastModifiedBy>Rashid Mushkani</cp:lastModifiedBy>
  <cp:revision>151</cp:revision>
  <dcterms:created xsi:type="dcterms:W3CDTF">2024-05-14T16:02:55Z</dcterms:created>
  <dcterms:modified xsi:type="dcterms:W3CDTF">2025-08-14T02:55:25Z</dcterms:modified>
</cp:coreProperties>
</file>